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31"/>
  </p:notesMasterIdLst>
  <p:handoutMasterIdLst>
    <p:handoutMasterId r:id="rId32"/>
  </p:handoutMasterIdLst>
  <p:sldIdLst>
    <p:sldId id="276" r:id="rId5"/>
    <p:sldId id="2147479781" r:id="rId6"/>
    <p:sldId id="2147470977" r:id="rId7"/>
    <p:sldId id="2147479780" r:id="rId8"/>
    <p:sldId id="2147479775" r:id="rId9"/>
    <p:sldId id="2147479782" r:id="rId10"/>
    <p:sldId id="2147479783" r:id="rId11"/>
    <p:sldId id="2147479784" r:id="rId12"/>
    <p:sldId id="2147479785" r:id="rId13"/>
    <p:sldId id="2147479801" r:id="rId14"/>
    <p:sldId id="2147479804" r:id="rId15"/>
    <p:sldId id="2147479802" r:id="rId16"/>
    <p:sldId id="2147479803" r:id="rId17"/>
    <p:sldId id="2147479792" r:id="rId18"/>
    <p:sldId id="2147479793" r:id="rId19"/>
    <p:sldId id="2147479794" r:id="rId20"/>
    <p:sldId id="2147479786" r:id="rId21"/>
    <p:sldId id="2147479787" r:id="rId22"/>
    <p:sldId id="2147479788" r:id="rId23"/>
    <p:sldId id="2147479789" r:id="rId24"/>
    <p:sldId id="2147479790" r:id="rId25"/>
    <p:sldId id="2147479797" r:id="rId26"/>
    <p:sldId id="2147479796" r:id="rId27"/>
    <p:sldId id="2147479798" r:id="rId28"/>
    <p:sldId id="2147479799" r:id="rId29"/>
    <p:sldId id="2147479800" r:id="rId30"/>
  </p:sldIdLst>
  <p:sldSz cx="9144000" cy="6858000" type="screen4x3"/>
  <p:notesSz cx="6858000" cy="9144000"/>
  <p:defaultTextStyle>
    <a:defPPr>
      <a:defRPr lang="ca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040B3B-99B7-C2FB-7F7F-7D03007E660B}" name="Andres Sanchez Diago" initials="ASD" userId="S::andres.sanchez.diago@accenture.com::bf54b2b2-d934-4093-86e6-e967218116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400"/>
    <a:srgbClr val="E29C3E"/>
    <a:srgbClr val="007434"/>
    <a:srgbClr val="800000"/>
    <a:srgbClr val="FCD9DD"/>
    <a:srgbClr val="CD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10EEA0-8B32-439E-843A-AC8FF48B1EB7}" v="1" dt="2026-03-22T08:34:31.3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 mitjà 1 - èmfasi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Estil mitjà 1 - èmfas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22" y="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vado Martín, Juan" userId="e4159dcc-8c77-4716-acd0-499916b03d5f" providerId="ADAL" clId="{4B3DB944-BBC6-475F-887F-25C341149F12}"/>
    <pc:docChg chg="modSld">
      <pc:chgData name="Nevado Martín, Juan" userId="e4159dcc-8c77-4716-acd0-499916b03d5f" providerId="ADAL" clId="{4B3DB944-BBC6-475F-887F-25C341149F12}" dt="2026-03-22T08:34:19.772" v="11" actId="20577"/>
      <pc:docMkLst>
        <pc:docMk/>
      </pc:docMkLst>
      <pc:sldChg chg="modSp mod">
        <pc:chgData name="Nevado Martín, Juan" userId="e4159dcc-8c77-4716-acd0-499916b03d5f" providerId="ADAL" clId="{4B3DB944-BBC6-475F-887F-25C341149F12}" dt="2026-03-22T08:34:19.772" v="11" actId="20577"/>
        <pc:sldMkLst>
          <pc:docMk/>
          <pc:sldMk cId="0" sldId="276"/>
        </pc:sldMkLst>
        <pc:spChg chg="mod">
          <ac:chgData name="Nevado Martín, Juan" userId="e4159dcc-8c77-4716-acd0-499916b03d5f" providerId="ADAL" clId="{4B3DB944-BBC6-475F-887F-25C341149F12}" dt="2026-03-22T08:34:19.772" v="11" actId="20577"/>
          <ac:spMkLst>
            <pc:docMk/>
            <pc:sldMk cId="0" sldId="276"/>
            <ac:spMk id="2050" creationId="{00000000-0000-0000-0000-000000000000}"/>
          </ac:spMkLst>
        </pc:spChg>
      </pc:sldChg>
    </pc:docChg>
  </pc:docChgLst>
  <pc:docChgLst>
    <pc:chgData name="Barba Polan, Jorge" userId="S::jorge.a.barba@accenture.com::77e0d3be-0c9b-4516-a694-cf538f5a7a18" providerId="AD" clId="Web-{DE668797-1E9E-68E2-CC76-F1045A99EA0D}"/>
    <pc:docChg chg="addSld">
      <pc:chgData name="Barba Polan, Jorge" userId="S::jorge.a.barba@accenture.com::77e0d3be-0c9b-4516-a694-cf538f5a7a18" providerId="AD" clId="Web-{DE668797-1E9E-68E2-CC76-F1045A99EA0D}" dt="2026-03-17T13:03:40.001" v="0"/>
      <pc:docMkLst>
        <pc:docMk/>
      </pc:docMkLst>
      <pc:sldChg chg="add">
        <pc:chgData name="Barba Polan, Jorge" userId="S::jorge.a.barba@accenture.com::77e0d3be-0c9b-4516-a694-cf538f5a7a18" providerId="AD" clId="Web-{DE668797-1E9E-68E2-CC76-F1045A99EA0D}" dt="2026-03-17T13:03:40.001" v="0"/>
        <pc:sldMkLst>
          <pc:docMk/>
          <pc:sldMk cId="2474900712" sldId="2147479804"/>
        </pc:sldMkLst>
      </pc:sldChg>
    </pc:docChg>
  </pc:docChgLst>
  <pc:docChgLst>
    <pc:chgData name="Barba Polan, Jorge" userId="77e0d3be-0c9b-4516-a694-cf538f5a7a18" providerId="ADAL" clId="{1325E48A-4A02-402D-A0E7-4E5F18EC8335}"/>
    <pc:docChg chg="modSld">
      <pc:chgData name="Barba Polan, Jorge" userId="77e0d3be-0c9b-4516-a694-cf538f5a7a18" providerId="ADAL" clId="{1325E48A-4A02-402D-A0E7-4E5F18EC8335}" dt="2026-03-17T13:07:56.422" v="4" actId="20577"/>
      <pc:docMkLst>
        <pc:docMk/>
      </pc:docMkLst>
      <pc:sldChg chg="modSp mod">
        <pc:chgData name="Barba Polan, Jorge" userId="77e0d3be-0c9b-4516-a694-cf538f5a7a18" providerId="ADAL" clId="{1325E48A-4A02-402D-A0E7-4E5F18EC8335}" dt="2026-03-17T13:07:56.422" v="4" actId="20577"/>
        <pc:sldMkLst>
          <pc:docMk/>
          <pc:sldMk cId="2474900712" sldId="2147479804"/>
        </pc:sldMkLst>
        <pc:spChg chg="mod">
          <ac:chgData name="Barba Polan, Jorge" userId="77e0d3be-0c9b-4516-a694-cf538f5a7a18" providerId="ADAL" clId="{1325E48A-4A02-402D-A0E7-4E5F18EC8335}" dt="2026-03-17T13:07:56.422" v="4" actId="20577"/>
          <ac:spMkLst>
            <pc:docMk/>
            <pc:sldMk cId="2474900712" sldId="2147479804"/>
            <ac:spMk id="14" creationId="{047D2195-9B5F-1B64-1975-1BB12CE97DD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a-E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BE4262-36DD-4F56-A77F-38585F5B9C54}" type="datetimeFigureOut">
              <a:rPr lang="ca-ES"/>
              <a:pPr/>
              <a:t>22/3/2026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FA46E02-EA86-408A-BDAA-E8E41CDFD362}" type="slidenum">
              <a:rPr lang="ca-ES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96121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a-E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a-E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/>
              <a:t>Feu clic aquí per editar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a-E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7FC30E0-FF81-4668-9E3E-2C40EF43EEB4}" type="slidenum">
              <a:rPr lang="ca-ES"/>
              <a:pPr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23854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FC30E0-FF81-4668-9E3E-2C40EF43EEB4}" type="slidenum">
              <a:rPr lang="ca-ES" smtClean="0"/>
              <a:pPr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64101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FC30E0-FF81-4668-9E3E-2C40EF43EEB4}" type="slidenum">
              <a:rPr lang="ca-ES" smtClean="0"/>
              <a:pPr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36285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C105A-CC01-4FFC-A205-1E7F74C4D89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909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44824"/>
            <a:ext cx="7772400" cy="2376264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600" b="1">
                <a:solidFill>
                  <a:schemeClr val="tx1"/>
                </a:solidFill>
                <a:latin typeface="Helvetica" pitchFamily="34" charset="0"/>
                <a:cs typeface="Helvetic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a-ES"/>
              <a:t>Click to edit Master subtitle style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10"/>
          </p:nvPr>
        </p:nvSpPr>
        <p:spPr>
          <a:xfrm>
            <a:off x="666428" y="4509120"/>
            <a:ext cx="7811145" cy="13681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accent2"/>
                </a:solidFill>
                <a:latin typeface="Helvetica Bold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a-ES"/>
              <a:t>Click to edit Master text styles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11"/>
          </p:nvPr>
        </p:nvSpPr>
        <p:spPr>
          <a:xfrm>
            <a:off x="251521" y="6149902"/>
            <a:ext cx="4307130" cy="48312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>
                <a:latin typeface="Helvetica Bold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a-E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 userDrawn="1"/>
        </p:nvSpPr>
        <p:spPr bwMode="auto">
          <a:xfrm>
            <a:off x="395288" y="908050"/>
            <a:ext cx="8353425" cy="0"/>
          </a:xfrm>
          <a:prstGeom prst="lin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ca-ES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396000" y="980728"/>
            <a:ext cx="8352000" cy="525658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0" b="1">
                <a:latin typeface="Helvetica" pitchFamily="34" charset="0"/>
                <a:cs typeface="Helvetica" pitchFamily="34" charset="0"/>
              </a:defRPr>
            </a:lvl1pPr>
            <a:lvl2pPr marL="457200" indent="0">
              <a:buNone/>
              <a:defRPr sz="2000">
                <a:latin typeface="Helvetica" pitchFamily="34" charset="0"/>
                <a:cs typeface="Helvetica" pitchFamily="34" charset="0"/>
              </a:defRPr>
            </a:lvl2pPr>
            <a:lvl3pPr marL="914400" indent="0">
              <a:buNone/>
              <a:defRPr sz="2000">
                <a:latin typeface="Helvetica" pitchFamily="34" charset="0"/>
                <a:cs typeface="Helvetica" pitchFamily="34" charset="0"/>
              </a:defRPr>
            </a:lvl3pPr>
            <a:lvl4pPr marL="1371600" indent="0">
              <a:buNone/>
              <a:defRPr sz="2000">
                <a:latin typeface="Helvetica" pitchFamily="34" charset="0"/>
                <a:cs typeface="Helvetica" pitchFamily="34" charset="0"/>
              </a:defRPr>
            </a:lvl4pPr>
            <a:lvl5pPr marL="1828800" indent="0">
              <a:buNone/>
              <a:defRPr sz="2000">
                <a:latin typeface="Helvetica" pitchFamily="34" charset="0"/>
                <a:cs typeface="Helvetica" pitchFamily="34" charset="0"/>
              </a:defRPr>
            </a:lvl5pPr>
          </a:lstStyle>
          <a:p>
            <a:pPr lvl="0"/>
            <a:r>
              <a:rPr lang="ca-ES"/>
              <a:t>Click to edit Master text styles</a:t>
            </a:r>
          </a:p>
          <a:p>
            <a:pPr lvl="1"/>
            <a:r>
              <a:rPr lang="ca-ES"/>
              <a:t>Second level</a:t>
            </a: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6000" y="115888"/>
            <a:ext cx="8352000" cy="7921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b="1" baseline="0">
                <a:solidFill>
                  <a:schemeClr val="accent1"/>
                </a:solidFill>
                <a:latin typeface="Helvetica Bold"/>
              </a:defRPr>
            </a:lvl1pPr>
          </a:lstStyle>
          <a:p>
            <a:pPr lvl="0"/>
            <a:r>
              <a:rPr lang="ca-E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101013" y="6245225"/>
            <a:ext cx="574675" cy="4762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69B21E42-62F0-4676-A3BA-8558C23736A5}" type="slidenum">
              <a:rPr lang="ca-ES"/>
              <a:pPr/>
              <a:t>‹#›</a:t>
            </a:fld>
            <a:endParaRPr lang="ca-ES"/>
          </a:p>
        </p:txBody>
      </p:sp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32680BBC-74D7-69C4-85DE-BFA6B7711C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1110" y="245681"/>
            <a:ext cx="1583058" cy="41735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Bold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Bol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Bol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Bol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Helvetica Bold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Helvetica Bold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idea/download/?section=window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ostman.com/downloads/" TargetMode="External"/><Relationship Id="rId4" Type="http://schemas.openxmlformats.org/officeDocument/2006/relationships/hyperlink" Target="https://www.oracle.com/java/technologies/download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s.accenture.com/:u:/r/sites/CTTI417/Shared%20Documents/General/03-Eventhub/15-Gobierno/02-work/BLOQUE%203/01-Artefactos/kafka-config-streams.zip?csf=1&amp;web=1&amp;e=9D58xd" TargetMode="External"/><Relationship Id="rId2" Type="http://schemas.openxmlformats.org/officeDocument/2006/relationships/hyperlink" Target="https://ts.accenture.com/:u:/r/sites/CTTI417/Shared%20Documents/General/03-Eventhub/15-Gobierno/02-work/BLOQUE%203/01-Artefactos/kafka-config.zip?csf=1&amp;web=1&amp;e=P7kK4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s.accenture.com/:u:/r/sites/CTTI417/Shared%20Documents/General/03-Eventhub/15-Gobierno/02-work/BLOQUE%203/01-Artefactos/kafka-config-streams-ktable.zip?csf=1&amp;web=1&amp;e=NZ8dS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ts.accenture.com/:w:/r/sites/CTTI417/Shared%20Documents/General/03-Eventhub/15-Gobierno/02-work/BLOQUE%203/01-Artefactos/Entregables%20CAT/Guia_Artefacto_EventHub_Productor_Consumidorv1_CAT.docx?d=wf2b2abc48dcd4841a373a41b31fccc9b&amp;csf=1&amp;web=1&amp;e=tnpSAb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localhost:8080/kafka/publish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8080/kafka/publish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8080/kafka/publish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8080/custom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1"/>
          <p:cNvSpPr>
            <a:spLocks noGrp="1"/>
          </p:cNvSpPr>
          <p:nvPr>
            <p:ph type="subTitle" idx="1"/>
          </p:nvPr>
        </p:nvSpPr>
        <p:spPr bwMode="auto">
          <a:xfrm>
            <a:off x="238820" y="1815178"/>
            <a:ext cx="8640960" cy="2376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s-ES_tradnl" dirty="0" err="1"/>
              <a:t>Guia</a:t>
            </a:r>
            <a:r>
              <a:rPr lang="es-ES_tradnl" dirty="0"/>
              <a:t> </a:t>
            </a:r>
            <a:r>
              <a:rPr lang="es-ES_tradnl" dirty="0" err="1"/>
              <a:t>pas</a:t>
            </a:r>
            <a:r>
              <a:rPr lang="es-ES_tradnl" dirty="0"/>
              <a:t> a </a:t>
            </a:r>
            <a:r>
              <a:rPr lang="es-ES_tradnl" dirty="0" err="1"/>
              <a:t>pas</a:t>
            </a:r>
            <a:r>
              <a:rPr lang="es-ES_tradnl" dirty="0"/>
              <a:t> sobre </a:t>
            </a:r>
            <a:r>
              <a:rPr lang="es-ES_tradnl" dirty="0" err="1"/>
              <a:t>els</a:t>
            </a:r>
            <a:r>
              <a:rPr lang="es-ES_tradnl" dirty="0"/>
              <a:t> </a:t>
            </a:r>
            <a:r>
              <a:rPr lang="es-ES_tradnl" dirty="0" err="1"/>
              <a:t>artefactes</a:t>
            </a:r>
            <a:r>
              <a:rPr lang="es-ES_tradnl" dirty="0"/>
              <a:t> Kafka</a:t>
            </a:r>
          </a:p>
          <a:p>
            <a:r>
              <a:rPr lang="es-ES_tradnl" sz="2400" dirty="0" err="1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rPr>
              <a:t>Ús</a:t>
            </a:r>
            <a:r>
              <a:rPr lang="es-ES_tradnl" sz="2400" dirty="0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rPr>
              <a:t> en </a:t>
            </a:r>
            <a:r>
              <a:rPr lang="es-ES_tradnl" sz="2400" dirty="0" err="1">
                <a:solidFill>
                  <a:schemeClr val="accent2"/>
                </a:solidFill>
                <a:latin typeface="Helvetica" charset="0"/>
                <a:ea typeface="Helvetica" charset="0"/>
                <a:cs typeface="Helvetica" charset="0"/>
              </a:rPr>
              <a:t>interiors</a:t>
            </a:r>
            <a:endParaRPr lang="ca-ES" sz="2400" dirty="0">
              <a:solidFill>
                <a:schemeClr val="accent2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idx="11"/>
          </p:nvPr>
        </p:nvSpPr>
        <p:spPr bwMode="auto">
          <a:xfrm>
            <a:off x="250825" y="6149975"/>
            <a:ext cx="4308475" cy="482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pt-BR" sz="1400">
                <a:latin typeface="Helvetica Bold" charset="0"/>
              </a:rPr>
              <a:t>05 de </a:t>
            </a:r>
            <a:r>
              <a:rPr lang="pt-BR" sz="1400" err="1">
                <a:latin typeface="Helvetica Bold" charset="0"/>
              </a:rPr>
              <a:t>març</a:t>
            </a:r>
            <a:r>
              <a:rPr lang="pt-BR" sz="1400">
                <a:latin typeface="Helvetica Bold" charset="0"/>
              </a:rPr>
              <a:t> de 2026</a:t>
            </a:r>
            <a:endParaRPr lang="ca-ES" sz="1400">
              <a:latin typeface="Helvetica Bold" charset="0"/>
            </a:endParaRP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BED79E2-5AA7-4BBE-B444-92E553EE1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206530"/>
            <a:ext cx="1583058" cy="4173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E509D8-A1F9-5512-49B4-C25FB99C8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31" y="343013"/>
            <a:ext cx="1828958" cy="3581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2"/>
          <p:cNvSpPr>
            <a:spLocks noGrp="1"/>
          </p:cNvSpPr>
          <p:nvPr>
            <p:ph type="title"/>
          </p:nvPr>
        </p:nvSpPr>
        <p:spPr>
          <a:xfrm>
            <a:off x="395288" y="99985"/>
            <a:ext cx="8353425" cy="792162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ca-ES">
                <a:latin typeface="Helvetica" charset="0"/>
                <a:cs typeface="Helvetica" charset="0"/>
              </a:rPr>
              <a:t>Que trobes en aquesta </a:t>
            </a:r>
            <a:r>
              <a:rPr lang="ca-ES" err="1">
                <a:latin typeface="Helvetica" charset="0"/>
                <a:cs typeface="Helvetica" charset="0"/>
              </a:rPr>
              <a:t>presentacion</a:t>
            </a:r>
            <a:endParaRPr lang="ca-ES">
              <a:latin typeface="Helvetica Bold" charset="0"/>
            </a:endParaRPr>
          </a:p>
        </p:txBody>
      </p:sp>
      <p:sp>
        <p:nvSpPr>
          <p:cNvPr id="3075" name="Slide Number Placeholder 3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214250-FFF2-4034-ABB2-04AC8B508597}" type="slidenum">
              <a:rPr lang="ca-ES"/>
              <a:pPr/>
              <a:t>2</a:t>
            </a:fld>
            <a:endParaRPr lang="ca-E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E00AD3-FF3B-AE6A-8D7C-B8BDFF13E0BD}"/>
              </a:ext>
            </a:extLst>
          </p:cNvPr>
          <p:cNvSpPr txBox="1"/>
          <p:nvPr/>
        </p:nvSpPr>
        <p:spPr>
          <a:xfrm>
            <a:off x="359407" y="1490008"/>
            <a:ext cx="8425185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b="1" err="1"/>
              <a:t>Requeriments</a:t>
            </a:r>
            <a:r>
              <a:rPr lang="pt-BR" sz="2400" b="1"/>
              <a:t> per executar </a:t>
            </a:r>
            <a:r>
              <a:rPr lang="pt-BR" sz="2400" b="1" err="1"/>
              <a:t>els</a:t>
            </a:r>
            <a:r>
              <a:rPr lang="pt-BR" sz="2400" b="1"/>
              <a:t> </a:t>
            </a:r>
            <a:r>
              <a:rPr lang="pt-BR" sz="2400" b="1" err="1"/>
              <a:t>artefactes</a:t>
            </a:r>
            <a:r>
              <a:rPr lang="pt-BR" sz="2400" b="1"/>
              <a:t>
</a:t>
            </a:r>
            <a:r>
              <a:rPr lang="pt-BR" sz="2400" b="1" err="1"/>
              <a:t>Perquè</a:t>
            </a:r>
            <a:r>
              <a:rPr lang="pt-BR" sz="2400" b="1"/>
              <a:t> </a:t>
            </a:r>
            <a:r>
              <a:rPr lang="pt-BR" sz="2400" b="1" err="1"/>
              <a:t>serveix</a:t>
            </a:r>
            <a:r>
              <a:rPr lang="pt-BR" sz="2400" b="1"/>
              <a:t> cada </a:t>
            </a:r>
            <a:r>
              <a:rPr lang="pt-BR" sz="2400" b="1" err="1"/>
              <a:t>artefacte</a:t>
            </a:r>
            <a:r>
              <a:rPr lang="pt-BR" sz="2400" b="1"/>
              <a:t>
</a:t>
            </a:r>
            <a:r>
              <a:rPr lang="pt-BR" sz="2400" b="1" err="1"/>
              <a:t>Configuracions</a:t>
            </a:r>
            <a:r>
              <a:rPr lang="pt-BR" sz="2400" b="1"/>
              <a:t> critiques de cada </a:t>
            </a:r>
            <a:r>
              <a:rPr lang="pt-BR" sz="2400" b="1" err="1"/>
              <a:t>artefacte</a:t>
            </a:r>
            <a:r>
              <a:rPr lang="pt-BR" sz="2400" b="1"/>
              <a:t>
Com usar cada </a:t>
            </a:r>
            <a:r>
              <a:rPr lang="pt-BR" sz="2400" b="1" err="1"/>
              <a:t>artefacte</a:t>
            </a:r>
            <a:r>
              <a:rPr lang="pt-BR" sz="2400" b="1"/>
              <a:t>
Com </a:t>
            </a:r>
            <a:r>
              <a:rPr lang="pt-BR" sz="2400" b="1" err="1"/>
              <a:t>visualitzar</a:t>
            </a:r>
            <a:r>
              <a:rPr lang="pt-BR" sz="2400" b="1"/>
              <a:t> </a:t>
            </a:r>
            <a:r>
              <a:rPr lang="pt-BR" sz="2400" b="1" err="1"/>
              <a:t>la</a:t>
            </a:r>
            <a:r>
              <a:rPr lang="pt-BR" sz="2400" b="1"/>
              <a:t> sortida </a:t>
            </a:r>
            <a:r>
              <a:rPr lang="pt-BR" sz="2400" b="1" err="1"/>
              <a:t>dels</a:t>
            </a:r>
            <a:r>
              <a:rPr lang="pt-BR" sz="2400" b="1"/>
              <a:t> </a:t>
            </a:r>
            <a:r>
              <a:rPr lang="pt-BR" sz="2400" b="1" err="1"/>
              <a:t>artefactes</a:t>
            </a:r>
            <a:endParaRPr lang="es-ES" sz="2400"/>
          </a:p>
        </p:txBody>
      </p:sp>
    </p:spTree>
    <p:extLst>
      <p:ext uri="{BB962C8B-B14F-4D97-AF65-F5344CB8AC3E}">
        <p14:creationId xmlns:p14="http://schemas.microsoft.com/office/powerpoint/2010/main" val="1839202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F731425-3CCE-E333-1B2B-D7C67DC65DEC}"/>
              </a:ext>
            </a:extLst>
          </p:cNvPr>
          <p:cNvSpPr txBox="1">
            <a:spLocks/>
          </p:cNvSpPr>
          <p:nvPr/>
        </p:nvSpPr>
        <p:spPr>
          <a:xfrm>
            <a:off x="285750" y="1002889"/>
            <a:ext cx="8572500" cy="7429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200">
                <a:solidFill>
                  <a:srgbClr val="7500C0"/>
                </a:solidFill>
                <a:latin typeface="Graphik Black" panose="020B0A03030202060203" pitchFamily="34" charset="0"/>
                <a:ea typeface="+mj-ea"/>
                <a:cs typeface="+mj-cs"/>
              </a:defRPr>
            </a:lvl1pPr>
          </a:lstStyle>
          <a:p>
            <a:endParaRPr lang="es-ES" sz="15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197ED0B-283D-C699-05B9-83D6462B9786}"/>
              </a:ext>
            </a:extLst>
          </p:cNvPr>
          <p:cNvSpPr txBox="1">
            <a:spLocks/>
          </p:cNvSpPr>
          <p:nvPr/>
        </p:nvSpPr>
        <p:spPr>
          <a:xfrm>
            <a:off x="226570" y="1233180"/>
            <a:ext cx="8773744" cy="4503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Graphik Semibold" panose="020B070303020206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b="1"/>
              <a:t>Per poder </a:t>
            </a:r>
            <a:r>
              <a:rPr lang="es-ES" sz="1600" b="1" err="1"/>
              <a:t>córrer</a:t>
            </a:r>
            <a:r>
              <a:rPr lang="es-ES" sz="1600" b="1"/>
              <a:t> </a:t>
            </a:r>
            <a:r>
              <a:rPr lang="es-ES" sz="1600" b="1" err="1"/>
              <a:t>qualsevol</a:t>
            </a:r>
            <a:r>
              <a:rPr lang="es-ES" sz="1600" b="1"/>
              <a:t> </a:t>
            </a:r>
            <a:r>
              <a:rPr lang="es-ES" sz="1600" b="1" err="1"/>
              <a:t>dels</a:t>
            </a:r>
            <a:r>
              <a:rPr lang="es-ES" sz="1600" b="1"/>
              <a:t> 3 </a:t>
            </a:r>
            <a:r>
              <a:rPr lang="es-ES" sz="1600" b="1" err="1"/>
              <a:t>artefactes</a:t>
            </a:r>
            <a:r>
              <a:rPr lang="es-ES" sz="1600" b="1"/>
              <a:t>, </a:t>
            </a:r>
            <a:r>
              <a:rPr lang="es-ES" sz="1600" b="1" err="1"/>
              <a:t>ens</a:t>
            </a:r>
            <a:r>
              <a:rPr lang="es-ES" sz="1600" b="1"/>
              <a:t> </a:t>
            </a:r>
            <a:r>
              <a:rPr lang="es-ES" sz="1600" b="1" err="1"/>
              <a:t>caldrà</a:t>
            </a:r>
            <a:r>
              <a:rPr lang="es-ES" sz="1600" b="1"/>
              <a:t> el </a:t>
            </a:r>
            <a:r>
              <a:rPr lang="es-ES" sz="1600" b="1" err="1"/>
              <a:t>següent</a:t>
            </a:r>
            <a:r>
              <a:rPr lang="es-ES" sz="1600" b="1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/>
              <a:t>Un IDE </a:t>
            </a:r>
            <a:r>
              <a:rPr lang="es-ES" sz="1400" err="1"/>
              <a:t>valgut</a:t>
            </a:r>
            <a:r>
              <a:rPr lang="es-ES" sz="1400"/>
              <a:t>, per a </a:t>
            </a:r>
            <a:r>
              <a:rPr lang="es-ES" sz="1400" err="1"/>
              <a:t>aquests</a:t>
            </a:r>
            <a:r>
              <a:rPr lang="es-ES" sz="1400"/>
              <a:t> </a:t>
            </a:r>
            <a:r>
              <a:rPr lang="es-ES" sz="1400" err="1"/>
              <a:t>artefactes</a:t>
            </a:r>
            <a:r>
              <a:rPr lang="es-ES" sz="1400"/>
              <a:t> fa servir IntelliJ. Si no </a:t>
            </a:r>
            <a:r>
              <a:rPr lang="es-ES" sz="1400" err="1"/>
              <a:t>tens</a:t>
            </a:r>
            <a:r>
              <a:rPr lang="es-ES" sz="1400"/>
              <a:t> una </a:t>
            </a:r>
            <a:r>
              <a:rPr lang="es-ES" sz="1400" err="1"/>
              <a:t>llicència</a:t>
            </a:r>
            <a:r>
              <a:rPr lang="es-ES" sz="1400"/>
              <a:t> </a:t>
            </a:r>
            <a:r>
              <a:rPr lang="es-ES" sz="1400" err="1"/>
              <a:t>d'IntelliJ</a:t>
            </a:r>
            <a:r>
              <a:rPr lang="es-ES" sz="1400"/>
              <a:t> Ultimate, es </a:t>
            </a:r>
            <a:r>
              <a:rPr lang="es-ES" sz="1400" err="1"/>
              <a:t>pot</a:t>
            </a:r>
            <a:r>
              <a:rPr lang="es-ES" sz="1400"/>
              <a:t> </a:t>
            </a:r>
            <a:r>
              <a:rPr lang="es-ES" sz="1400" err="1"/>
              <a:t>fer</a:t>
            </a:r>
            <a:r>
              <a:rPr lang="es-ES" sz="1400"/>
              <a:t> servir IntelliJ </a:t>
            </a:r>
            <a:r>
              <a:rPr lang="es-ES" sz="1400" err="1"/>
              <a:t>Community</a:t>
            </a:r>
            <a:endParaRPr lang="es-ES" sz="1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err="1">
                <a:latin typeface="Graphik Semibold" panose="020B0703030202060203" pitchFamily="34" charset="0"/>
                <a:hlinkClick r:id="rId3"/>
              </a:rPr>
              <a:t>Descarregar</a:t>
            </a:r>
            <a:r>
              <a:rPr lang="es-ES" sz="2000">
                <a:hlinkClick r:id="rId3"/>
              </a:rPr>
              <a:t> </a:t>
            </a:r>
            <a:r>
              <a:rPr lang="es-ES" sz="1400">
                <a:latin typeface="Graphik Semibold" panose="020B0703030202060203" pitchFamily="34" charset="0"/>
                <a:hlinkClick r:id="rId3"/>
              </a:rPr>
              <a:t>IntelliJ</a:t>
            </a:r>
            <a:endParaRPr lang="es-ES" sz="1400">
              <a:latin typeface="Graphik Semibold" panose="020B0703030202060203" pitchFamily="34" charset="0"/>
            </a:endParaRPr>
          </a:p>
          <a:p>
            <a:pPr lvl="1" indent="0">
              <a:buNone/>
            </a:pPr>
            <a:endParaRPr lang="es-ES" sz="1400">
              <a:latin typeface="Graphik Semibold" panose="020B070303020206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/>
              <a:t>Usar una </a:t>
            </a:r>
            <a:r>
              <a:rPr lang="es-ES" sz="1400" err="1"/>
              <a:t>versió</a:t>
            </a:r>
            <a:r>
              <a:rPr lang="es-ES" sz="1400"/>
              <a:t> del JVM +21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err="1">
                <a:latin typeface="Graphik Semibold" panose="020B0703030202060203" pitchFamily="34" charset="0"/>
                <a:hlinkClick r:id="rId4"/>
              </a:rPr>
              <a:t>Descarregar</a:t>
            </a:r>
            <a:r>
              <a:rPr lang="es-ES" sz="2000" b="1">
                <a:hlinkClick r:id="rId4"/>
              </a:rPr>
              <a:t> </a:t>
            </a:r>
            <a:r>
              <a:rPr lang="es-ES" sz="1400">
                <a:latin typeface="Graphik Semibold" panose="020B0703030202060203" pitchFamily="34" charset="0"/>
                <a:hlinkClick r:id="rId4"/>
              </a:rPr>
              <a:t>JVM</a:t>
            </a:r>
            <a:endParaRPr lang="es-ES" sz="1400">
              <a:latin typeface="Graphik Semibold" panose="020B0703030202060203" pitchFamily="34" charset="0"/>
            </a:endParaRPr>
          </a:p>
          <a:p>
            <a:pPr lvl="1" indent="0">
              <a:buNone/>
            </a:pPr>
            <a:endParaRPr lang="es-ES" sz="1400">
              <a:latin typeface="Graphik Semibold" panose="020B070303020206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err="1"/>
              <a:t>Tenir</a:t>
            </a:r>
            <a:r>
              <a:rPr lang="es-ES" sz="1400"/>
              <a:t> </a:t>
            </a:r>
            <a:r>
              <a:rPr lang="es-ES" sz="1400" err="1"/>
              <a:t>Postman</a:t>
            </a:r>
            <a:r>
              <a:rPr lang="es-ES" sz="1400"/>
              <a:t> o alguna </a:t>
            </a:r>
            <a:r>
              <a:rPr lang="es-ES" sz="1400" err="1"/>
              <a:t>aplicació</a:t>
            </a:r>
            <a:r>
              <a:rPr lang="es-ES" sz="1400"/>
              <a:t> d' </a:t>
            </a:r>
            <a:r>
              <a:rPr lang="es-ES" sz="1400" err="1"/>
              <a:t>enviament</a:t>
            </a:r>
            <a:r>
              <a:rPr lang="es-ES" sz="1400"/>
              <a:t> de </a:t>
            </a:r>
            <a:r>
              <a:rPr lang="es-ES" sz="1400" err="1"/>
              <a:t>peticions</a:t>
            </a:r>
            <a:r>
              <a:rPr lang="es-ES" sz="1400"/>
              <a:t> HTTP. Per </a:t>
            </a:r>
            <a:r>
              <a:rPr lang="es-ES" sz="1400" err="1"/>
              <a:t>als</a:t>
            </a:r>
            <a:r>
              <a:rPr lang="es-ES" sz="1400"/>
              <a:t> </a:t>
            </a:r>
            <a:r>
              <a:rPr lang="es-ES" sz="1400" err="1"/>
              <a:t>exemples</a:t>
            </a:r>
            <a:r>
              <a:rPr lang="es-ES" sz="1400"/>
              <a:t> fa servir </a:t>
            </a:r>
            <a:r>
              <a:rPr lang="es-ES" sz="1400" err="1"/>
              <a:t>Postman</a:t>
            </a:r>
            <a:r>
              <a:rPr lang="es-ES" sz="1400"/>
              <a:t>. Si </a:t>
            </a:r>
            <a:r>
              <a:rPr lang="es-ES" sz="1400" err="1"/>
              <a:t>és</a:t>
            </a:r>
            <a:r>
              <a:rPr lang="es-ES" sz="1400"/>
              <a:t> la </a:t>
            </a:r>
            <a:r>
              <a:rPr lang="es-ES" sz="1400" err="1"/>
              <a:t>teva</a:t>
            </a:r>
            <a:r>
              <a:rPr lang="es-ES" sz="1400"/>
              <a:t> primera vegada </a:t>
            </a:r>
            <a:r>
              <a:rPr lang="es-ES" sz="1400" err="1"/>
              <a:t>amb</a:t>
            </a:r>
            <a:r>
              <a:rPr lang="es-ES" sz="1400"/>
              <a:t> </a:t>
            </a:r>
            <a:r>
              <a:rPr lang="es-ES" sz="1400" err="1"/>
              <a:t>Postman</a:t>
            </a:r>
            <a:r>
              <a:rPr lang="es-ES" sz="1400"/>
              <a:t>, no cal crear-se un </a:t>
            </a:r>
            <a:r>
              <a:rPr lang="es-ES" sz="1400" err="1"/>
              <a:t>compte</a:t>
            </a:r>
            <a:r>
              <a:rPr lang="es-ES" sz="1400"/>
              <a:t> per a </a:t>
            </a:r>
            <a:r>
              <a:rPr lang="es-ES" sz="1400" err="1"/>
              <a:t>aquestes</a:t>
            </a:r>
            <a:r>
              <a:rPr lang="es-ES" sz="1400"/>
              <a:t> </a:t>
            </a:r>
            <a:r>
              <a:rPr lang="es-ES" sz="1400" err="1"/>
              <a:t>proves</a:t>
            </a:r>
            <a:r>
              <a:rPr lang="es-ES" sz="140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err="1">
                <a:latin typeface="Graphik Semibold" panose="020B0703030202060203" pitchFamily="34" charset="0"/>
                <a:hlinkClick r:id="rId5"/>
              </a:rPr>
              <a:t>Descarregar</a:t>
            </a:r>
            <a:r>
              <a:rPr lang="es-ES" sz="1400">
                <a:latin typeface="Graphik Semibold" panose="020B0703030202060203" pitchFamily="34" charset="0"/>
                <a:hlinkClick r:id="rId5"/>
              </a:rPr>
              <a:t> </a:t>
            </a:r>
            <a:r>
              <a:rPr lang="es-ES" sz="1400" err="1">
                <a:latin typeface="Graphik Semibold" panose="020B0703030202060203" pitchFamily="34" charset="0"/>
                <a:hlinkClick r:id="rId5"/>
              </a:rPr>
              <a:t>Postman</a:t>
            </a:r>
            <a:endParaRPr lang="es-ES" sz="1400">
              <a:latin typeface="Graphik Semibold" panose="020B0703030202060203" pitchFamily="34" charset="0"/>
            </a:endParaRPr>
          </a:p>
          <a:p>
            <a:pPr lvl="1" indent="0">
              <a:buNone/>
            </a:pPr>
            <a:endParaRPr lang="es-ES" sz="1400">
              <a:latin typeface="Graphik Semibold" panose="020B0703030202060203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F88417D-7F6F-6573-A7FE-D64B0DD8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1800" err="1"/>
              <a:t>Requeriments</a:t>
            </a:r>
            <a:r>
              <a:rPr lang="es-ES" sz="1800"/>
              <a:t> per </a:t>
            </a:r>
            <a:r>
              <a:rPr lang="es-ES" sz="1800" err="1"/>
              <a:t>executar</a:t>
            </a:r>
            <a:r>
              <a:rPr lang="es-ES" sz="1800"/>
              <a:t> </a:t>
            </a:r>
            <a:r>
              <a:rPr lang="es-ES" sz="1800" err="1"/>
              <a:t>els</a:t>
            </a:r>
            <a:r>
              <a:rPr lang="es-ES" sz="1800"/>
              <a:t> </a:t>
            </a:r>
            <a:r>
              <a:rPr lang="es-ES" sz="1800" err="1"/>
              <a:t>artefactes</a:t>
            </a:r>
            <a:endParaRPr lang="es-ES" sz="1800"/>
          </a:p>
        </p:txBody>
      </p:sp>
      <p:sp>
        <p:nvSpPr>
          <p:cNvPr id="104" name="Marcador de número de diapositiva 6">
            <a:extLst>
              <a:ext uri="{FF2B5EF4-FFF2-40B4-BE49-F238E27FC236}">
                <a16:creationId xmlns:a16="http://schemas.microsoft.com/office/drawing/2014/main" id="{4C1033AF-90A0-4E59-9B89-35F9275FF0E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101013" y="6769174"/>
            <a:ext cx="574675" cy="476250"/>
          </a:xfrm>
        </p:spPr>
        <p:txBody>
          <a:bodyPr/>
          <a:lstStyle/>
          <a:p>
            <a:fld id="{53B8AB0D-B94A-4840-A9E8-989228893264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047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C722-18BA-380A-E085-A1CBDAADE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AD2A57-462C-6EE8-289E-0A74B87D0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Que </a:t>
            </a:r>
            <a:r>
              <a:rPr lang="es-ES_tradnl" err="1"/>
              <a:t>són</a:t>
            </a:r>
            <a:r>
              <a:rPr lang="es-ES_tradnl"/>
              <a:t> </a:t>
            </a:r>
            <a:r>
              <a:rPr lang="es-ES_tradnl" err="1"/>
              <a:t>cadascun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11B4D-B15D-A612-F336-71615213E0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4</a:t>
            </a:fld>
            <a:endParaRPr lang="ca-ES"/>
          </a:p>
        </p:txBody>
      </p:sp>
      <p:sp>
        <p:nvSpPr>
          <p:cNvPr id="5" name="AutoShape 2" descr="🦇">
            <a:extLst>
              <a:ext uri="{FF2B5EF4-FFF2-40B4-BE49-F238E27FC236}">
                <a16:creationId xmlns:a16="http://schemas.microsoft.com/office/drawing/2014/main" id="{32CE8198-C781-ABA7-9A5A-BE8CA66957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14700" y="-123507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60FFE2-D032-D13D-0EAD-39302B808350}"/>
              </a:ext>
            </a:extLst>
          </p:cNvPr>
          <p:cNvSpPr txBox="1"/>
          <p:nvPr/>
        </p:nvSpPr>
        <p:spPr>
          <a:xfrm>
            <a:off x="396000" y="1258747"/>
            <a:ext cx="835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err="1"/>
              <a:t>Podem</a:t>
            </a:r>
            <a:r>
              <a:rPr lang="es-ES"/>
              <a:t> </a:t>
            </a:r>
            <a:r>
              <a:rPr lang="es-ES" err="1"/>
              <a:t>trobar</a:t>
            </a:r>
            <a:r>
              <a:rPr lang="es-ES"/>
              <a:t> 3 </a:t>
            </a:r>
            <a:r>
              <a:rPr lang="es-ES" err="1"/>
              <a:t>artefactes</a:t>
            </a:r>
            <a:r>
              <a:rPr lang="es-ES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err="1">
                <a:hlinkClick r:id="rId2"/>
              </a:rPr>
              <a:t>kafka-config</a:t>
            </a:r>
            <a:endParaRPr lang="es-E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err="1">
                <a:hlinkClick r:id="rId3"/>
              </a:rPr>
              <a:t>kafka</a:t>
            </a:r>
            <a:r>
              <a:rPr lang="es-ES">
                <a:hlinkClick r:id="rId3"/>
              </a:rPr>
              <a:t>-</a:t>
            </a:r>
            <a:r>
              <a:rPr lang="es-ES" err="1">
                <a:hlinkClick r:id="rId3"/>
              </a:rPr>
              <a:t>config</a:t>
            </a:r>
            <a:r>
              <a:rPr lang="es-ES">
                <a:hlinkClick r:id="rId3"/>
              </a:rPr>
              <a:t>-streams</a:t>
            </a:r>
            <a:endParaRPr lang="es-E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err="1">
                <a:hlinkClick r:id="rId4"/>
              </a:rPr>
              <a:t>kafka</a:t>
            </a:r>
            <a:r>
              <a:rPr lang="es-ES">
                <a:hlinkClick r:id="rId4"/>
              </a:rPr>
              <a:t>-</a:t>
            </a:r>
            <a:r>
              <a:rPr lang="es-ES" err="1">
                <a:hlinkClick r:id="rId4"/>
              </a:rPr>
              <a:t>config</a:t>
            </a:r>
            <a:r>
              <a:rPr lang="es-ES">
                <a:hlinkClick r:id="rId4"/>
              </a:rPr>
              <a:t>-streams-</a:t>
            </a:r>
            <a:r>
              <a:rPr lang="es-ES" err="1">
                <a:hlinkClick r:id="rId4"/>
              </a:rPr>
              <a:t>ktable</a:t>
            </a:r>
            <a:endParaRPr lang="es-ES"/>
          </a:p>
          <a:p>
            <a:endParaRPr lang="es-ES" sz="1800"/>
          </a:p>
          <a:p>
            <a:r>
              <a:rPr lang="es-ES" err="1"/>
              <a:t>L'artefacte</a:t>
            </a:r>
            <a:r>
              <a:rPr lang="es-ES"/>
              <a:t> "</a:t>
            </a:r>
            <a:r>
              <a:rPr lang="es-ES" err="1"/>
              <a:t>kafka-config</a:t>
            </a:r>
            <a:r>
              <a:rPr lang="es-ES"/>
              <a:t>" conté un productor i un consumidor </a:t>
            </a:r>
            <a:r>
              <a:rPr lang="es-ES" err="1"/>
              <a:t>bàsic</a:t>
            </a:r>
            <a:r>
              <a:rPr lang="es-ES"/>
              <a:t> en el </a:t>
            </a:r>
            <a:r>
              <a:rPr lang="es-ES" err="1"/>
              <a:t>qual</a:t>
            </a:r>
            <a:r>
              <a:rPr lang="es-ES"/>
              <a:t> es </a:t>
            </a:r>
            <a:r>
              <a:rPr lang="es-ES" err="1"/>
              <a:t>pot</a:t>
            </a:r>
            <a:r>
              <a:rPr lang="es-ES"/>
              <a:t> especificar una gran </a:t>
            </a:r>
            <a:r>
              <a:rPr lang="es-ES" err="1"/>
              <a:t>varietat</a:t>
            </a:r>
            <a:r>
              <a:rPr lang="es-ES"/>
              <a:t> de </a:t>
            </a:r>
            <a:r>
              <a:rPr lang="es-ES" err="1"/>
              <a:t>configuracions</a:t>
            </a:r>
            <a:r>
              <a:rPr lang="es-ES"/>
              <a:t> </a:t>
            </a:r>
            <a:r>
              <a:rPr lang="es-ES" err="1"/>
              <a:t>com</a:t>
            </a:r>
            <a:r>
              <a:rPr lang="es-ES"/>
              <a:t>, per </a:t>
            </a:r>
            <a:r>
              <a:rPr lang="es-ES" err="1"/>
              <a:t>exemple</a:t>
            </a:r>
            <a:r>
              <a:rPr lang="es-ES"/>
              <a:t>: nombre de fils que </a:t>
            </a:r>
            <a:r>
              <a:rPr lang="es-ES" err="1"/>
              <a:t>utilitzés</a:t>
            </a:r>
            <a:r>
              <a:rPr lang="es-ES"/>
              <a:t> el consumidor, </a:t>
            </a:r>
            <a:r>
              <a:rPr lang="es-ES" err="1"/>
              <a:t>com</a:t>
            </a:r>
            <a:r>
              <a:rPr lang="es-ES"/>
              <a:t> buscar el DNS del </a:t>
            </a:r>
            <a:r>
              <a:rPr lang="es-ES" err="1"/>
              <a:t>client</a:t>
            </a:r>
            <a:r>
              <a:rPr lang="es-ES"/>
              <a:t> entre </a:t>
            </a:r>
            <a:r>
              <a:rPr lang="es-ES" err="1"/>
              <a:t>d'altres</a:t>
            </a:r>
            <a:r>
              <a:rPr lang="es-ES"/>
              <a:t>.</a:t>
            </a:r>
          </a:p>
          <a:p>
            <a:endParaRPr lang="es-ES" sz="1800"/>
          </a:p>
          <a:p>
            <a:r>
              <a:rPr lang="es-ES" err="1"/>
              <a:t>L'artefacte</a:t>
            </a:r>
            <a:r>
              <a:rPr lang="es-ES"/>
              <a:t> "</a:t>
            </a:r>
            <a:r>
              <a:rPr lang="es-ES" err="1"/>
              <a:t>kafka</a:t>
            </a:r>
            <a:r>
              <a:rPr lang="es-ES"/>
              <a:t>-</a:t>
            </a:r>
            <a:r>
              <a:rPr lang="es-ES" err="1"/>
              <a:t>config</a:t>
            </a:r>
            <a:r>
              <a:rPr lang="es-ES"/>
              <a:t>-streams" es basa en </a:t>
            </a:r>
            <a:r>
              <a:rPr lang="es-ES" err="1"/>
              <a:t>l'artefacte</a:t>
            </a:r>
            <a:r>
              <a:rPr lang="es-ES"/>
              <a:t> anterior </a:t>
            </a:r>
            <a:r>
              <a:rPr lang="es-ES" err="1"/>
              <a:t>implementant</a:t>
            </a:r>
            <a:r>
              <a:rPr lang="es-ES"/>
              <a:t> KStreams de Kafka sobre el. </a:t>
            </a:r>
            <a:r>
              <a:rPr lang="es-ES" err="1"/>
              <a:t>Amb</a:t>
            </a:r>
            <a:r>
              <a:rPr lang="es-ES"/>
              <a:t> </a:t>
            </a:r>
            <a:r>
              <a:rPr lang="es-ES" err="1"/>
              <a:t>aquests</a:t>
            </a:r>
            <a:r>
              <a:rPr lang="es-ES"/>
              <a:t> KStreams, </a:t>
            </a:r>
            <a:r>
              <a:rPr lang="es-ES" err="1"/>
              <a:t>podem</a:t>
            </a:r>
            <a:r>
              <a:rPr lang="es-ES"/>
              <a:t> </a:t>
            </a:r>
            <a:r>
              <a:rPr lang="es-ES" err="1"/>
              <a:t>treballar</a:t>
            </a:r>
            <a:r>
              <a:rPr lang="es-ES"/>
              <a:t> </a:t>
            </a:r>
            <a:r>
              <a:rPr lang="es-ES" err="1"/>
              <a:t>d'una</a:t>
            </a:r>
            <a:r>
              <a:rPr lang="es-ES"/>
              <a:t> manera </a:t>
            </a:r>
            <a:r>
              <a:rPr lang="es-ES" err="1"/>
              <a:t>més</a:t>
            </a:r>
            <a:r>
              <a:rPr lang="es-ES"/>
              <a:t> </a:t>
            </a:r>
            <a:r>
              <a:rPr lang="es-ES" err="1"/>
              <a:t>àmplia</a:t>
            </a:r>
            <a:r>
              <a:rPr lang="es-ES"/>
              <a:t> </a:t>
            </a:r>
            <a:r>
              <a:rPr lang="es-ES" err="1"/>
              <a:t>els</a:t>
            </a:r>
            <a:r>
              <a:rPr lang="es-ES"/>
              <a:t> </a:t>
            </a:r>
            <a:r>
              <a:rPr lang="es-ES" err="1"/>
              <a:t>missatges</a:t>
            </a:r>
            <a:r>
              <a:rPr lang="es-ES"/>
              <a:t> </a:t>
            </a:r>
            <a:r>
              <a:rPr lang="es-ES" err="1"/>
              <a:t>dels</a:t>
            </a:r>
            <a:r>
              <a:rPr lang="es-ES"/>
              <a:t> </a:t>
            </a:r>
            <a:r>
              <a:rPr lang="es-ES" err="1"/>
              <a:t>productors</a:t>
            </a:r>
            <a:r>
              <a:rPr lang="es-ES"/>
              <a:t> i crear </a:t>
            </a:r>
            <a:r>
              <a:rPr lang="es-ES" err="1"/>
              <a:t>sortides</a:t>
            </a:r>
            <a:r>
              <a:rPr lang="es-ES"/>
              <a:t> de dades a Topics alterades, </a:t>
            </a:r>
            <a:r>
              <a:rPr lang="es-ES" err="1"/>
              <a:t>com</a:t>
            </a:r>
            <a:r>
              <a:rPr lang="es-ES"/>
              <a:t> el '</a:t>
            </a:r>
            <a:r>
              <a:rPr lang="es-ES" err="1"/>
              <a:t>hasheo</a:t>
            </a:r>
            <a:r>
              <a:rPr lang="es-ES"/>
              <a:t>' de </a:t>
            </a:r>
            <a:r>
              <a:rPr lang="es-ES" err="1"/>
              <a:t>camps</a:t>
            </a:r>
            <a:r>
              <a:rPr lang="es-ES"/>
              <a:t>, </a:t>
            </a:r>
            <a:r>
              <a:rPr lang="es-ES" err="1"/>
              <a:t>emmascarar</a:t>
            </a:r>
            <a:r>
              <a:rPr lang="es-ES"/>
              <a:t> </a:t>
            </a:r>
            <a:r>
              <a:rPr lang="es-ES" err="1"/>
              <a:t>valors</a:t>
            </a:r>
            <a:r>
              <a:rPr lang="es-ES"/>
              <a:t> de </a:t>
            </a:r>
            <a:r>
              <a:rPr lang="es-ES" err="1"/>
              <a:t>camps</a:t>
            </a:r>
            <a:r>
              <a:rPr lang="es-ES"/>
              <a:t> etc.</a:t>
            </a:r>
          </a:p>
          <a:p>
            <a:endParaRPr lang="es-ES" sz="1800"/>
          </a:p>
          <a:p>
            <a:r>
              <a:rPr lang="es-ES" err="1"/>
              <a:t>L'artefacte</a:t>
            </a:r>
            <a:r>
              <a:rPr lang="es-ES"/>
              <a:t> "</a:t>
            </a:r>
            <a:r>
              <a:rPr lang="es-ES" err="1"/>
              <a:t>kafka</a:t>
            </a:r>
            <a:r>
              <a:rPr lang="es-ES"/>
              <a:t>-</a:t>
            </a:r>
            <a:r>
              <a:rPr lang="es-ES" err="1"/>
              <a:t>config</a:t>
            </a:r>
            <a:r>
              <a:rPr lang="es-ES"/>
              <a:t>-streams-</a:t>
            </a:r>
            <a:r>
              <a:rPr lang="es-ES" err="1"/>
              <a:t>ktable</a:t>
            </a:r>
            <a:r>
              <a:rPr lang="es-ES"/>
              <a:t>" implementa sobre </a:t>
            </a:r>
            <a:r>
              <a:rPr lang="es-ES" err="1"/>
              <a:t>l'artefacte</a:t>
            </a:r>
            <a:r>
              <a:rPr lang="es-ES"/>
              <a:t> anterior les </a:t>
            </a:r>
            <a:r>
              <a:rPr lang="es-ES" err="1"/>
              <a:t>Ktables</a:t>
            </a:r>
            <a:r>
              <a:rPr lang="es-ES"/>
              <a:t> de Kafka per al </a:t>
            </a:r>
            <a:r>
              <a:rPr lang="es-ES" err="1"/>
              <a:t>tractament</a:t>
            </a:r>
            <a:r>
              <a:rPr lang="es-ES"/>
              <a:t> i </a:t>
            </a:r>
            <a:r>
              <a:rPr lang="es-ES" err="1"/>
              <a:t>visualització</a:t>
            </a:r>
            <a:r>
              <a:rPr lang="es-ES"/>
              <a:t> de dades a Topics.</a:t>
            </a: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686350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580252-627B-247B-9CF5-0E4509AC4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BA684-24E9-ECED-E6DE-ECC8F04DE5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5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1E758D-7E98-8671-1FEE-78EAF8000F29}"/>
              </a:ext>
            </a:extLst>
          </p:cNvPr>
          <p:cNvSpPr txBox="1"/>
          <p:nvPr/>
        </p:nvSpPr>
        <p:spPr>
          <a:xfrm>
            <a:off x="396000" y="1107871"/>
            <a:ext cx="8352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:</a:t>
            </a:r>
          </a:p>
          <a:p>
            <a:r>
              <a:rPr lang="fr-FR" sz="1600"/>
              <a:t>Cal tenir en compte que la </a:t>
            </a:r>
            <a:r>
              <a:rPr lang="fr-FR" sz="1600" err="1"/>
              <a:t>gran</a:t>
            </a:r>
            <a:r>
              <a:rPr lang="fr-FR" sz="1600"/>
              <a:t> </a:t>
            </a:r>
            <a:r>
              <a:rPr lang="fr-FR" sz="1600" err="1"/>
              <a:t>majoria</a:t>
            </a:r>
            <a:r>
              <a:rPr lang="fr-FR" sz="1600"/>
              <a:t> de </a:t>
            </a:r>
            <a:r>
              <a:rPr lang="fr-FR" sz="1600" err="1"/>
              <a:t>propietats</a:t>
            </a:r>
            <a:r>
              <a:rPr lang="fr-FR" sz="1600"/>
              <a:t> d' </a:t>
            </a:r>
            <a:r>
              <a:rPr lang="fr-FR" sz="1600" err="1"/>
              <a:t>aquest</a:t>
            </a:r>
            <a:r>
              <a:rPr lang="fr-FR" sz="1600"/>
              <a:t> </a:t>
            </a:r>
            <a:r>
              <a:rPr lang="fr-FR" sz="1600" err="1"/>
              <a:t>artefacte</a:t>
            </a:r>
            <a:r>
              <a:rPr lang="fr-FR" sz="1600"/>
              <a:t>, </a:t>
            </a:r>
            <a:r>
              <a:rPr lang="fr-FR" sz="1600" err="1"/>
              <a:t>seran</a:t>
            </a:r>
            <a:r>
              <a:rPr lang="fr-FR" sz="1600"/>
              <a:t> </a:t>
            </a:r>
            <a:r>
              <a:rPr lang="fr-FR" sz="1600" err="1"/>
              <a:t>heretades</a:t>
            </a:r>
            <a:r>
              <a:rPr lang="fr-FR" sz="1600"/>
              <a:t> </a:t>
            </a:r>
            <a:r>
              <a:rPr lang="fr-FR" sz="1600" err="1"/>
              <a:t>pels</a:t>
            </a:r>
            <a:r>
              <a:rPr lang="fr-FR" sz="1600"/>
              <a:t> </a:t>
            </a:r>
            <a:r>
              <a:rPr lang="fr-FR" sz="1600" err="1"/>
              <a:t>artefactes</a:t>
            </a:r>
            <a:r>
              <a:rPr lang="fr-FR" sz="1600"/>
              <a:t> </a:t>
            </a:r>
            <a:r>
              <a:rPr lang="fr-FR" sz="1600" err="1"/>
              <a:t>següents</a:t>
            </a:r>
            <a:r>
              <a:rPr lang="fr-FR" sz="1600"/>
              <a:t>.</a:t>
            </a:r>
            <a:endParaRPr lang="es-ES" sz="1600"/>
          </a:p>
        </p:txBody>
      </p:sp>
      <p:pic>
        <p:nvPicPr>
          <p:cNvPr id="8" name="Picture 7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4A0D33B6-E04D-1081-3E62-903E9E069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2415455"/>
            <a:ext cx="5077534" cy="7049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E091F37-A411-B251-2A94-9C35B10B91A2}"/>
              </a:ext>
            </a:extLst>
          </p:cNvPr>
          <p:cNvSpPr txBox="1"/>
          <p:nvPr/>
        </p:nvSpPr>
        <p:spPr>
          <a:xfrm>
            <a:off x="396000" y="3122045"/>
            <a:ext cx="85285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/>
              <a:t>Bootstrap-servers: </a:t>
            </a:r>
            <a:r>
              <a:rPr lang="es-ES" sz="1400" b="1" err="1"/>
              <a:t>necessària</a:t>
            </a:r>
            <a:r>
              <a:rPr lang="es-ES" sz="1400" b="1"/>
              <a:t> per especificar </a:t>
            </a:r>
            <a:r>
              <a:rPr lang="es-ES" sz="1400" b="1" err="1"/>
              <a:t>l'URL</a:t>
            </a:r>
            <a:r>
              <a:rPr lang="es-ES" sz="1400" b="1"/>
              <a:t> i </a:t>
            </a:r>
            <a:r>
              <a:rPr lang="es-ES" sz="1400" b="1" err="1"/>
              <a:t>port</a:t>
            </a:r>
            <a:r>
              <a:rPr lang="es-ES" sz="1400" b="1"/>
              <a:t> </a:t>
            </a:r>
            <a:r>
              <a:rPr lang="es-ES" sz="1400" b="1" err="1"/>
              <a:t>dels</a:t>
            </a:r>
            <a:r>
              <a:rPr lang="es-ES" sz="1400" b="1"/>
              <a:t> </a:t>
            </a:r>
            <a:r>
              <a:rPr lang="es-ES" sz="1400" b="1" err="1"/>
              <a:t>nostres</a:t>
            </a:r>
            <a:r>
              <a:rPr lang="es-ES" sz="1400" b="1"/>
              <a:t> </a:t>
            </a:r>
            <a:r>
              <a:rPr lang="es-ES" sz="1400" b="1" err="1"/>
              <a:t>servidors</a:t>
            </a:r>
            <a:r>
              <a:rPr lang="es-ES" sz="1400" b="1"/>
              <a:t> Bootstrap
Client-id: id </a:t>
            </a:r>
            <a:r>
              <a:rPr lang="es-ES" sz="1400" b="1" err="1"/>
              <a:t>necessari</a:t>
            </a:r>
            <a:r>
              <a:rPr lang="es-ES" sz="1400" b="1"/>
              <a:t> </a:t>
            </a:r>
            <a:r>
              <a:rPr lang="es-ES" sz="1400" b="1" err="1"/>
              <a:t>usat</a:t>
            </a:r>
            <a:r>
              <a:rPr lang="es-ES" sz="1400" b="1"/>
              <a:t> per l' </a:t>
            </a:r>
            <a:r>
              <a:rPr lang="es-ES" sz="1400" b="1" err="1"/>
              <a:t>aplicació</a:t>
            </a:r>
            <a:r>
              <a:rPr lang="es-ES" sz="1400" b="1"/>
              <a:t> per generar el </a:t>
            </a:r>
            <a:r>
              <a:rPr lang="es-ES" sz="1400" b="1" err="1"/>
              <a:t>client</a:t>
            </a:r>
            <a:endParaRPr lang="es-ES" sz="1400" b="1" i="1"/>
          </a:p>
        </p:txBody>
      </p:sp>
      <p:pic>
        <p:nvPicPr>
          <p:cNvPr id="22" name="Picture 21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82159C52-1129-1AD8-ED4C-F04250931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30" y="3731767"/>
            <a:ext cx="8349170" cy="156231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592C2AF-F8CC-E94B-15EB-9CD3FE80FB57}"/>
              </a:ext>
            </a:extLst>
          </p:cNvPr>
          <p:cNvSpPr txBox="1"/>
          <p:nvPr/>
        </p:nvSpPr>
        <p:spPr>
          <a:xfrm>
            <a:off x="396000" y="5380587"/>
            <a:ext cx="83491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ca-ES"/>
            </a:defPPr>
            <a:lvl1pPr>
              <a:defRPr sz="1400" b="1"/>
            </a:lvl1pPr>
          </a:lstStyle>
          <a:p>
            <a:r>
              <a:rPr lang="es-ES" err="1"/>
              <a:t>Client.dns.lookup</a:t>
            </a:r>
            <a:r>
              <a:rPr lang="es-ES"/>
              <a:t>: indica el </a:t>
            </a:r>
            <a:r>
              <a:rPr lang="es-ES" err="1"/>
              <a:t>client</a:t>
            </a:r>
            <a:r>
              <a:rPr lang="es-ES"/>
              <a:t> de Kafka resol </a:t>
            </a:r>
            <a:r>
              <a:rPr lang="es-ES" err="1"/>
              <a:t>els</a:t>
            </a:r>
            <a:r>
              <a:rPr lang="es-ES"/>
              <a:t> </a:t>
            </a:r>
            <a:r>
              <a:rPr lang="es-ES" err="1"/>
              <a:t>noms</a:t>
            </a:r>
            <a:r>
              <a:rPr lang="es-ES"/>
              <a:t> del DNS
</a:t>
            </a:r>
            <a:r>
              <a:rPr lang="es-ES" err="1"/>
              <a:t>Basic.auth</a:t>
            </a:r>
            <a:r>
              <a:rPr lang="es-ES"/>
              <a:t>.+ : </a:t>
            </a:r>
            <a:r>
              <a:rPr lang="es-ES" err="1"/>
              <a:t>autenticació</a:t>
            </a:r>
            <a:r>
              <a:rPr lang="es-ES"/>
              <a:t> per </a:t>
            </a:r>
            <a:r>
              <a:rPr lang="es-ES" err="1"/>
              <a:t>realitzar</a:t>
            </a:r>
            <a:r>
              <a:rPr lang="es-ES"/>
              <a:t> les </a:t>
            </a:r>
            <a:r>
              <a:rPr lang="es-ES" err="1"/>
              <a:t>peticions</a:t>
            </a:r>
            <a:r>
              <a:rPr lang="es-ES"/>
              <a:t> HTTP 
</a:t>
            </a:r>
            <a:r>
              <a:rPr lang="es-ES" err="1"/>
              <a:t>Schema.Registry</a:t>
            </a:r>
            <a:r>
              <a:rPr lang="es-ES"/>
              <a:t>.+ : </a:t>
            </a:r>
            <a:r>
              <a:rPr lang="es-ES" err="1"/>
              <a:t>permeten</a:t>
            </a:r>
            <a:r>
              <a:rPr lang="es-ES"/>
              <a:t> configurar les </a:t>
            </a:r>
            <a:r>
              <a:rPr lang="es-ES" err="1"/>
              <a:t>credencials</a:t>
            </a:r>
            <a:r>
              <a:rPr lang="es-ES"/>
              <a:t> per usar </a:t>
            </a:r>
            <a:r>
              <a:rPr lang="es-ES" err="1"/>
              <a:t>Schema</a:t>
            </a:r>
            <a:r>
              <a:rPr lang="es-ES"/>
              <a:t> Registry en </a:t>
            </a:r>
            <a:r>
              <a:rPr lang="es-ES" err="1"/>
              <a:t>l'aplicació</a:t>
            </a:r>
            <a:endParaRPr lang="es-ES" b="0"/>
          </a:p>
        </p:txBody>
      </p:sp>
    </p:spTree>
    <p:extLst>
      <p:ext uri="{BB962C8B-B14F-4D97-AF65-F5344CB8AC3E}">
        <p14:creationId xmlns:p14="http://schemas.microsoft.com/office/powerpoint/2010/main" val="276047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889CF-4773-A661-7098-F5FEFA29F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AA8D36-DF3C-6F7F-E734-CF9373EAE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097CE-1B84-4EB3-DC3A-3E37686D49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6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57ED5D-D76D-C806-EEEE-7006138016E2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CFAE25-6D93-C9D3-4B1B-EB986BF2ACAF}"/>
              </a:ext>
            </a:extLst>
          </p:cNvPr>
          <p:cNvSpPr txBox="1"/>
          <p:nvPr/>
        </p:nvSpPr>
        <p:spPr>
          <a:xfrm>
            <a:off x="396000" y="3122045"/>
            <a:ext cx="85285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Ssl</a:t>
            </a:r>
            <a:r>
              <a:rPr lang="es-ES" sz="1400" b="1"/>
              <a:t>. +: </a:t>
            </a:r>
            <a:r>
              <a:rPr lang="es-ES" sz="1400" b="1" err="1"/>
              <a:t>usant</a:t>
            </a:r>
            <a:r>
              <a:rPr lang="es-ES" sz="1400" b="1"/>
              <a:t> </a:t>
            </a:r>
            <a:r>
              <a:rPr lang="es-ES" sz="1400" b="1" err="1"/>
              <a:t>aquestes</a:t>
            </a:r>
            <a:r>
              <a:rPr lang="es-ES" sz="1400" b="1"/>
              <a:t> </a:t>
            </a:r>
            <a:r>
              <a:rPr lang="es-ES" sz="1400" b="1" err="1"/>
              <a:t>configuracions</a:t>
            </a:r>
            <a:r>
              <a:rPr lang="es-ES" sz="1400" b="1"/>
              <a:t> </a:t>
            </a:r>
            <a:r>
              <a:rPr lang="es-ES" sz="1400" b="1" err="1"/>
              <a:t>ens</a:t>
            </a:r>
            <a:r>
              <a:rPr lang="es-ES" sz="1400" b="1"/>
              <a:t> </a:t>
            </a:r>
            <a:r>
              <a:rPr lang="es-ES" sz="1400" b="1" err="1"/>
              <a:t>connectarem</a:t>
            </a:r>
            <a:r>
              <a:rPr lang="es-ES" sz="1400" b="1"/>
              <a:t> </a:t>
            </a:r>
            <a:r>
              <a:rPr lang="es-ES" sz="1400" b="1" err="1"/>
              <a:t>amb</a:t>
            </a:r>
            <a:r>
              <a:rPr lang="es-ES" sz="1400" b="1"/>
              <a:t> les </a:t>
            </a:r>
            <a:r>
              <a:rPr lang="es-ES" sz="1400" b="1" err="1"/>
              <a:t>credencials</a:t>
            </a:r>
            <a:r>
              <a:rPr lang="es-ES" sz="1400" b="1"/>
              <a:t> SSL
</a:t>
            </a:r>
            <a:r>
              <a:rPr lang="es-ES" sz="1400" b="1" err="1"/>
              <a:t>Security.protocol</a:t>
            </a:r>
            <a:r>
              <a:rPr lang="es-ES" sz="1400" b="1"/>
              <a:t>: indica que </a:t>
            </a:r>
            <a:r>
              <a:rPr lang="es-ES" sz="1400" b="1" err="1"/>
              <a:t>tipus</a:t>
            </a:r>
            <a:r>
              <a:rPr lang="es-ES" sz="1400" b="1"/>
              <a:t> de </a:t>
            </a:r>
            <a:r>
              <a:rPr lang="es-ES" sz="1400" b="1" err="1"/>
              <a:t>protocol</a:t>
            </a:r>
            <a:r>
              <a:rPr lang="es-ES" sz="1400" b="1"/>
              <a:t> de </a:t>
            </a:r>
            <a:r>
              <a:rPr lang="es-ES" sz="1400" b="1" err="1"/>
              <a:t>seguretat</a:t>
            </a:r>
            <a:r>
              <a:rPr lang="es-ES" sz="1400" b="1"/>
              <a:t> </a:t>
            </a:r>
            <a:r>
              <a:rPr lang="es-ES" sz="1400" b="1" err="1"/>
              <a:t>s'utilitzés</a:t>
            </a:r>
            <a:r>
              <a:rPr lang="es-ES" sz="1400" b="1"/>
              <a:t> per a les </a:t>
            </a:r>
            <a:r>
              <a:rPr lang="es-ES" sz="1400" b="1" err="1"/>
              <a:t>peticions</a:t>
            </a:r>
            <a:r>
              <a:rPr lang="es-ES" sz="1400" b="1"/>
              <a:t> HTTP
Session.timeout.ms: indica el </a:t>
            </a:r>
            <a:r>
              <a:rPr lang="es-ES" sz="1400" b="1" err="1"/>
              <a:t>temps</a:t>
            </a:r>
            <a:r>
              <a:rPr lang="es-ES" sz="1400" b="1"/>
              <a:t> en </a:t>
            </a:r>
            <a:r>
              <a:rPr lang="es-ES" sz="1400" b="1" err="1"/>
              <a:t>mil·lisegons</a:t>
            </a:r>
            <a:r>
              <a:rPr lang="es-ES" sz="1400" b="1"/>
              <a:t> per </a:t>
            </a:r>
            <a:r>
              <a:rPr lang="es-ES" sz="1400" b="1" err="1"/>
              <a:t>llançar</a:t>
            </a:r>
            <a:r>
              <a:rPr lang="es-ES" sz="1400" b="1"/>
              <a:t> error de </a:t>
            </a:r>
            <a:r>
              <a:rPr lang="es-ES" sz="1400" b="1" err="1"/>
              <a:t>temps</a:t>
            </a:r>
            <a:r>
              <a:rPr lang="es-ES" sz="1400" b="1"/>
              <a:t> </a:t>
            </a:r>
            <a:r>
              <a:rPr lang="es-ES" sz="1400" b="1" err="1"/>
              <a:t>d'espera</a:t>
            </a:r>
            <a:r>
              <a:rPr lang="es-ES" sz="1400" b="1"/>
              <a:t> en intentar la </a:t>
            </a:r>
            <a:r>
              <a:rPr lang="es-ES" sz="1400" b="1" err="1"/>
              <a:t>connexió</a:t>
            </a:r>
            <a:endParaRPr lang="es-ES" sz="1400" b="1"/>
          </a:p>
        </p:txBody>
      </p:sp>
      <p:pic>
        <p:nvPicPr>
          <p:cNvPr id="12" name="Picture 11" descr="A computer screen with white text&#10;&#10;AI-generated content may be incorrect.">
            <a:extLst>
              <a:ext uri="{FF2B5EF4-FFF2-40B4-BE49-F238E27FC236}">
                <a16:creationId xmlns:a16="http://schemas.microsoft.com/office/drawing/2014/main" id="{1D5A5D70-0249-A5BA-7375-850CC5DFE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1557426"/>
            <a:ext cx="8349170" cy="1486107"/>
          </a:xfrm>
          <a:prstGeom prst="rect">
            <a:avLst/>
          </a:prstGeom>
        </p:spPr>
      </p:pic>
      <p:pic>
        <p:nvPicPr>
          <p:cNvPr id="17" name="Picture 1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680C061-0EB4-38B4-DDB6-37A917274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00" y="4206407"/>
            <a:ext cx="2076740" cy="68589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7A89D7-2690-4548-23CC-9D2AD972E910}"/>
              </a:ext>
            </a:extLst>
          </p:cNvPr>
          <p:cNvSpPr txBox="1"/>
          <p:nvPr/>
        </p:nvSpPr>
        <p:spPr>
          <a:xfrm>
            <a:off x="396000" y="5055325"/>
            <a:ext cx="8418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auto.register.schemas</a:t>
            </a:r>
            <a:r>
              <a:rPr lang="es-ES" sz="1400" b="1"/>
              <a:t> : </a:t>
            </a:r>
            <a:r>
              <a:rPr lang="es-ES" sz="1400" b="1" err="1"/>
              <a:t>serveix</a:t>
            </a:r>
            <a:r>
              <a:rPr lang="es-ES" sz="1400" b="1"/>
              <a:t> per indicar el registre </a:t>
            </a:r>
            <a:r>
              <a:rPr lang="es-ES" sz="1400" b="1" err="1"/>
              <a:t>automàtic</a:t>
            </a:r>
            <a:r>
              <a:rPr lang="es-ES" sz="1400" b="1"/>
              <a:t> </a:t>
            </a:r>
            <a:r>
              <a:rPr lang="es-ES" sz="1400" b="1" err="1"/>
              <a:t>d'esquemes</a:t>
            </a:r>
            <a:r>
              <a:rPr lang="es-ES" sz="1400" b="1"/>
              <a:t> al </a:t>
            </a:r>
            <a:r>
              <a:rPr lang="es-ES" sz="1400" b="1" err="1"/>
              <a:t>Schema</a:t>
            </a:r>
            <a:r>
              <a:rPr lang="es-ES" sz="1400" b="1"/>
              <a:t> Registry. </a:t>
            </a:r>
            <a:r>
              <a:rPr lang="es-ES" sz="1400" b="1" err="1"/>
              <a:t>Important</a:t>
            </a:r>
            <a:r>
              <a:rPr lang="es-ES" sz="1400" b="1"/>
              <a:t>; si </a:t>
            </a:r>
            <a:r>
              <a:rPr lang="es-ES" sz="1400" b="1" err="1"/>
              <a:t>s'activa</a:t>
            </a:r>
            <a:r>
              <a:rPr lang="es-ES" sz="1400" b="1"/>
              <a:t> </a:t>
            </a:r>
            <a:r>
              <a:rPr lang="es-ES" sz="1400" b="1" err="1"/>
              <a:t>aquest</a:t>
            </a:r>
            <a:r>
              <a:rPr lang="es-ES" sz="1400" b="1"/>
              <a:t> </a:t>
            </a:r>
            <a:r>
              <a:rPr lang="es-ES" sz="1400" b="1" err="1"/>
              <a:t>flagell</a:t>
            </a:r>
            <a:r>
              <a:rPr lang="es-ES" sz="1400" b="1"/>
              <a:t>, el control </a:t>
            </a:r>
            <a:r>
              <a:rPr lang="es-ES" sz="1400" b="1" err="1"/>
              <a:t>usat</a:t>
            </a:r>
            <a:r>
              <a:rPr lang="es-ES" sz="1400" b="1"/>
              <a:t> per Avro i el que comporta el control de </a:t>
            </a:r>
            <a:r>
              <a:rPr lang="es-ES" sz="1400" b="1" err="1"/>
              <a:t>payloads</a:t>
            </a:r>
            <a:r>
              <a:rPr lang="es-ES" sz="1400" b="1"/>
              <a:t> </a:t>
            </a:r>
            <a:r>
              <a:rPr lang="es-ES" sz="1400" b="1" err="1"/>
              <a:t>d'entrada</a:t>
            </a:r>
            <a:r>
              <a:rPr lang="es-ES" sz="1400" b="1"/>
              <a:t> </a:t>
            </a:r>
            <a:r>
              <a:rPr lang="es-ES" sz="1400" b="1" err="1"/>
              <a:t>seran</a:t>
            </a:r>
            <a:r>
              <a:rPr lang="es-ES" sz="1400" b="1"/>
              <a:t> </a:t>
            </a:r>
            <a:r>
              <a:rPr lang="es-ES" sz="1400" b="1" err="1"/>
              <a:t>irrellevants</a:t>
            </a:r>
            <a:r>
              <a:rPr lang="es-ES" sz="1400" b="1"/>
              <a:t>, </a:t>
            </a:r>
            <a:r>
              <a:rPr lang="es-ES" sz="1400" b="1" err="1"/>
              <a:t>permetent</a:t>
            </a:r>
            <a:r>
              <a:rPr lang="es-ES" sz="1400" b="1"/>
              <a:t> </a:t>
            </a:r>
            <a:r>
              <a:rPr lang="es-ES" sz="1400" b="1" err="1"/>
              <a:t>qualsevol</a:t>
            </a:r>
            <a:r>
              <a:rPr lang="es-ES" sz="1400" b="1"/>
              <a:t> estructura del payload.</a:t>
            </a:r>
          </a:p>
        </p:txBody>
      </p:sp>
    </p:spTree>
    <p:extLst>
      <p:ext uri="{BB962C8B-B14F-4D97-AF65-F5344CB8AC3E}">
        <p14:creationId xmlns:p14="http://schemas.microsoft.com/office/powerpoint/2010/main" val="244512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47096-C89A-E454-7512-BE73A4597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E2EA74-32B0-6C3C-9F27-9CA4619DD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C1C6C-DDE5-22B5-B804-EA5BB8F2C59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7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02E06E-BA26-8107-A4FE-8B674935A95F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6D6627-6918-D59D-65BB-EA353FD6D6BD}"/>
              </a:ext>
            </a:extLst>
          </p:cNvPr>
          <p:cNvSpPr txBox="1"/>
          <p:nvPr/>
        </p:nvSpPr>
        <p:spPr>
          <a:xfrm>
            <a:off x="396000" y="4042617"/>
            <a:ext cx="852854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Ssl.type</a:t>
            </a:r>
            <a:r>
              <a:rPr lang="es-ES" sz="1400" b="1"/>
              <a:t>: </a:t>
            </a:r>
            <a:r>
              <a:rPr lang="es-ES" sz="1400" b="1" err="1"/>
              <a:t>amb</a:t>
            </a:r>
            <a:r>
              <a:rPr lang="es-ES" sz="1400" b="1"/>
              <a:t> </a:t>
            </a:r>
            <a:r>
              <a:rPr lang="es-ES" sz="1400" b="1" err="1"/>
              <a:t>aquest</a:t>
            </a:r>
            <a:r>
              <a:rPr lang="es-ES" sz="1400" b="1"/>
              <a:t> camp, </a:t>
            </a:r>
            <a:r>
              <a:rPr lang="es-ES" sz="1400" b="1" err="1"/>
              <a:t>indiquem</a:t>
            </a:r>
            <a:r>
              <a:rPr lang="es-ES" sz="1400" b="1"/>
              <a:t> el </a:t>
            </a:r>
            <a:r>
              <a:rPr lang="es-ES" sz="1400" b="1" err="1"/>
              <a:t>tipus</a:t>
            </a:r>
            <a:r>
              <a:rPr lang="es-ES" sz="1400" b="1"/>
              <a:t> </a:t>
            </a:r>
            <a:r>
              <a:rPr lang="es-ES" sz="1400" b="1" err="1"/>
              <a:t>d'arxiu</a:t>
            </a:r>
            <a:r>
              <a:rPr lang="es-ES" sz="1400" b="1"/>
              <a:t> que conté les </a:t>
            </a:r>
            <a:r>
              <a:rPr lang="es-ES" sz="1400" b="1" err="1"/>
              <a:t>credencials</a:t>
            </a:r>
            <a:r>
              <a:rPr lang="es-ES" sz="1400" b="1"/>
              <a:t> 
</a:t>
            </a:r>
            <a:r>
              <a:rPr lang="es-ES" sz="1400" b="1" err="1"/>
              <a:t>Sasl.mechanism</a:t>
            </a:r>
            <a:r>
              <a:rPr lang="es-ES" sz="1400" b="1"/>
              <a:t>: </a:t>
            </a:r>
            <a:r>
              <a:rPr lang="es-ES" sz="1400" b="1" err="1"/>
              <a:t>aquesta</a:t>
            </a:r>
            <a:r>
              <a:rPr lang="es-ES" sz="1400" b="1"/>
              <a:t> </a:t>
            </a:r>
            <a:r>
              <a:rPr lang="es-ES" sz="1400" b="1" err="1"/>
              <a:t>configuració</a:t>
            </a:r>
            <a:r>
              <a:rPr lang="es-ES" sz="1400" b="1"/>
              <a:t> es fa servir per indicar </a:t>
            </a:r>
            <a:r>
              <a:rPr lang="es-ES" sz="1400" b="1" err="1"/>
              <a:t>com</a:t>
            </a:r>
            <a:r>
              <a:rPr lang="es-ES" sz="1400" b="1"/>
              <a:t> es </a:t>
            </a:r>
            <a:r>
              <a:rPr lang="es-ES" sz="1400" b="1" err="1"/>
              <a:t>connectarà</a:t>
            </a:r>
            <a:r>
              <a:rPr lang="es-ES" sz="1400" b="1"/>
              <a:t> </a:t>
            </a:r>
            <a:r>
              <a:rPr lang="es-ES" sz="1400" b="1" err="1"/>
              <a:t>amb</a:t>
            </a:r>
            <a:r>
              <a:rPr lang="es-ES" sz="1400" b="1"/>
              <a:t> el broker de Kafka
</a:t>
            </a:r>
            <a:r>
              <a:rPr lang="es-ES" sz="1400" b="1" err="1"/>
              <a:t>Sasl.jaas.config</a:t>
            </a:r>
            <a:r>
              <a:rPr lang="es-ES" sz="1400" b="1"/>
              <a:t>: indica la </a:t>
            </a:r>
            <a:r>
              <a:rPr lang="es-ES" sz="1400" b="1" err="1"/>
              <a:t>configuració</a:t>
            </a:r>
            <a:r>
              <a:rPr lang="es-ES" sz="1400" b="1"/>
              <a:t> JAAS per </a:t>
            </a:r>
            <a:r>
              <a:rPr lang="es-ES" sz="1400" b="1" err="1"/>
              <a:t>connectar</a:t>
            </a:r>
            <a:r>
              <a:rPr lang="es-ES" sz="1400" b="1"/>
              <a:t> </a:t>
            </a:r>
            <a:r>
              <a:rPr lang="es-ES" sz="1400" b="1" err="1"/>
              <a:t>amb</a:t>
            </a:r>
            <a:r>
              <a:rPr lang="es-ES" sz="1400" b="1"/>
              <a:t> el broker de Kafka
</a:t>
            </a:r>
            <a:r>
              <a:rPr lang="es-ES" sz="1400" b="1" err="1"/>
              <a:t>Sasl.login.callback.hanlder.class</a:t>
            </a:r>
            <a:r>
              <a:rPr lang="es-ES" sz="1400" b="1"/>
              <a:t>: especifica el </a:t>
            </a:r>
            <a:r>
              <a:rPr lang="es-ES" sz="1400" b="1" err="1"/>
              <a:t>mòdul</a:t>
            </a:r>
            <a:r>
              <a:rPr lang="es-ES" sz="1400" b="1"/>
              <a:t> que </a:t>
            </a:r>
            <a:r>
              <a:rPr lang="es-ES" sz="1400" b="1" err="1"/>
              <a:t>utilitzés</a:t>
            </a:r>
            <a:r>
              <a:rPr lang="es-ES" sz="1400" b="1"/>
              <a:t> el </a:t>
            </a:r>
            <a:r>
              <a:rPr lang="es-ES" sz="1400" b="1" err="1"/>
              <a:t>client</a:t>
            </a:r>
            <a:r>
              <a:rPr lang="es-ES" sz="1400" b="1"/>
              <a:t> de Kafka per </a:t>
            </a:r>
            <a:r>
              <a:rPr lang="es-ES" sz="1400" b="1" err="1"/>
              <a:t>demanar</a:t>
            </a:r>
            <a:r>
              <a:rPr lang="es-ES" sz="1400" b="1"/>
              <a:t> </a:t>
            </a:r>
            <a:r>
              <a:rPr lang="es-ES" sz="1400" b="1" err="1"/>
              <a:t>els</a:t>
            </a:r>
            <a:r>
              <a:rPr lang="es-ES" sz="1400" b="1"/>
              <a:t> tokens </a:t>
            </a:r>
            <a:r>
              <a:rPr lang="es-ES" sz="1400" b="1" err="1"/>
              <a:t>d'autenticació</a:t>
            </a:r>
            <a:r>
              <a:rPr lang="es-ES" sz="1400" b="1"/>
              <a:t>
Sasl.oauthbearer.token.endpoint.url: URL on ira el </a:t>
            </a:r>
            <a:r>
              <a:rPr lang="es-ES" sz="1400" b="1" err="1"/>
              <a:t>client</a:t>
            </a:r>
            <a:r>
              <a:rPr lang="es-ES" sz="1400" b="1"/>
              <a:t> de Kafka a </a:t>
            </a:r>
            <a:r>
              <a:rPr lang="es-ES" sz="1400" b="1" err="1"/>
              <a:t>demanar</a:t>
            </a:r>
            <a:r>
              <a:rPr lang="es-ES" sz="1400" b="1"/>
              <a:t> </a:t>
            </a:r>
            <a:r>
              <a:rPr lang="es-ES" sz="1400" b="1" err="1"/>
              <a:t>els</a:t>
            </a:r>
            <a:r>
              <a:rPr lang="es-ES" sz="1400" b="1"/>
              <a:t> tokens</a:t>
            </a:r>
          </a:p>
        </p:txBody>
      </p:sp>
      <p:pic>
        <p:nvPicPr>
          <p:cNvPr id="18" name="Picture 17" descr="A computer screen with white text&#10;&#10;AI-generated content may be incorrect.">
            <a:extLst>
              <a:ext uri="{FF2B5EF4-FFF2-40B4-BE49-F238E27FC236}">
                <a16:creationId xmlns:a16="http://schemas.microsoft.com/office/drawing/2014/main" id="{0724786F-AD8C-4BFF-788B-6B47C6692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1520425"/>
            <a:ext cx="8352000" cy="224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08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5782F-D6AF-981F-A355-C5736148F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6A8E1C-E92D-799A-2EFC-6E0E67DFA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356C3-86D9-DF0F-AA20-6C3C3384B3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8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4EF0C-9CDA-77AE-83D5-780D83E2D0F6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8A25D-C32C-27FA-7D3E-760AFF41D7FD}"/>
              </a:ext>
            </a:extLst>
          </p:cNvPr>
          <p:cNvSpPr txBox="1"/>
          <p:nvPr/>
        </p:nvSpPr>
        <p:spPr>
          <a:xfrm>
            <a:off x="307728" y="3704289"/>
            <a:ext cx="852854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Consumer.group</a:t>
            </a:r>
            <a:r>
              <a:rPr lang="es-ES" sz="1400" b="1"/>
              <a:t>-id: indica el </a:t>
            </a:r>
            <a:r>
              <a:rPr lang="es-ES" sz="1400" b="1" err="1"/>
              <a:t>Topic</a:t>
            </a:r>
            <a:r>
              <a:rPr lang="es-ES" sz="1400" b="1"/>
              <a:t> del </a:t>
            </a:r>
            <a:r>
              <a:rPr lang="es-ES" sz="1400" b="1" err="1"/>
              <a:t>qual</a:t>
            </a:r>
            <a:r>
              <a:rPr lang="es-ES" sz="1400" b="1"/>
              <a:t> </a:t>
            </a:r>
            <a:r>
              <a:rPr lang="es-ES" sz="1400" b="1" err="1"/>
              <a:t>consumirà</a:t>
            </a:r>
            <a:r>
              <a:rPr lang="es-ES" sz="1400" b="1"/>
              <a:t> </a:t>
            </a:r>
            <a:r>
              <a:rPr lang="es-ES" sz="1400" b="1" err="1"/>
              <a:t>els</a:t>
            </a:r>
            <a:r>
              <a:rPr lang="es-ES" sz="1400" b="1"/>
              <a:t> </a:t>
            </a:r>
            <a:r>
              <a:rPr lang="es-ES" sz="1400" b="1" err="1"/>
              <a:t>missatges</a:t>
            </a:r>
            <a:r>
              <a:rPr lang="es-ES" sz="1400" b="1"/>
              <a:t>
</a:t>
            </a:r>
            <a:r>
              <a:rPr lang="es-ES" sz="1400" b="1" err="1"/>
              <a:t>Auto-offset-reset</a:t>
            </a:r>
            <a:r>
              <a:rPr lang="es-ES" sz="1400" b="1"/>
              <a:t>: indica </a:t>
            </a:r>
            <a:r>
              <a:rPr lang="es-ES" sz="1400" b="1" err="1"/>
              <a:t>com</a:t>
            </a:r>
            <a:r>
              <a:rPr lang="es-ES" sz="1400" b="1"/>
              <a:t> </a:t>
            </a:r>
            <a:r>
              <a:rPr lang="es-ES" sz="1400" b="1" err="1"/>
              <a:t>treballar</a:t>
            </a:r>
            <a:r>
              <a:rPr lang="es-ES" sz="1400" b="1"/>
              <a:t> </a:t>
            </a:r>
            <a:r>
              <a:rPr lang="es-ES" sz="1400" b="1" err="1"/>
              <a:t>amb</a:t>
            </a:r>
            <a:r>
              <a:rPr lang="es-ES" sz="1400" b="1"/>
              <a:t> l' índex d' </a:t>
            </a:r>
            <a:r>
              <a:rPr lang="es-ES" sz="1400" b="1" err="1"/>
              <a:t>òfset</a:t>
            </a:r>
            <a:r>
              <a:rPr lang="es-ES" sz="1400" b="1"/>
              <a:t> </a:t>
            </a:r>
            <a:r>
              <a:rPr lang="es-ES" sz="1400" b="1" err="1"/>
              <a:t>dels</a:t>
            </a:r>
            <a:r>
              <a:rPr lang="es-ES" sz="1400" b="1"/>
              <a:t> </a:t>
            </a:r>
            <a:r>
              <a:rPr lang="es-ES" sz="1400" b="1" err="1"/>
              <a:t>missatges</a:t>
            </a:r>
            <a:r>
              <a:rPr lang="es-ES" sz="1400" b="1"/>
              <a:t> </a:t>
            </a:r>
            <a:r>
              <a:rPr lang="es-ES" sz="1400" b="1" err="1"/>
              <a:t>dels</a:t>
            </a:r>
            <a:r>
              <a:rPr lang="es-ES" sz="1400" b="1"/>
              <a:t> Topics
</a:t>
            </a:r>
            <a:r>
              <a:rPr lang="es-ES" sz="1400" b="1" err="1"/>
              <a:t>Enable</a:t>
            </a:r>
            <a:r>
              <a:rPr lang="es-ES" sz="1400" b="1"/>
              <a:t>-</a:t>
            </a:r>
            <a:r>
              <a:rPr lang="es-ES" sz="1400" b="1" err="1"/>
              <a:t>auto-commit</a:t>
            </a:r>
            <a:r>
              <a:rPr lang="es-ES" sz="1400" b="1"/>
              <a:t>: indica si s' ha de salvar o no salvar </a:t>
            </a:r>
            <a:r>
              <a:rPr lang="es-ES" sz="1400" b="1" err="1"/>
              <a:t>els</a:t>
            </a:r>
            <a:r>
              <a:rPr lang="es-ES" sz="1400" b="1"/>
              <a:t> </a:t>
            </a:r>
            <a:r>
              <a:rPr lang="es-ES" sz="1400" b="1" err="1"/>
              <a:t>canvis</a:t>
            </a:r>
            <a:r>
              <a:rPr lang="es-ES" sz="1400" b="1"/>
              <a:t> </a:t>
            </a:r>
            <a:r>
              <a:rPr lang="es-ES" sz="1400" b="1" err="1"/>
              <a:t>automàticament</a:t>
            </a:r>
            <a:r>
              <a:rPr lang="es-ES" sz="1400" b="1"/>
              <a:t>
</a:t>
            </a:r>
            <a:r>
              <a:rPr lang="es-ES" sz="1400" b="1" err="1"/>
              <a:t>key</a:t>
            </a:r>
            <a:r>
              <a:rPr lang="es-ES" sz="1400" b="1"/>
              <a:t>/</a:t>
            </a:r>
            <a:r>
              <a:rPr lang="es-ES" sz="1400" b="1" err="1"/>
              <a:t>value-deserealizer</a:t>
            </a:r>
            <a:r>
              <a:rPr lang="es-ES" sz="1400" b="1"/>
              <a:t>: indiquen </a:t>
            </a:r>
            <a:r>
              <a:rPr lang="es-ES" sz="1400" b="1" err="1"/>
              <a:t>els</a:t>
            </a:r>
            <a:r>
              <a:rPr lang="es-ES" sz="1400" b="1"/>
              <a:t> </a:t>
            </a:r>
            <a:r>
              <a:rPr lang="es-ES" sz="1400" b="1" err="1"/>
              <a:t>deserealitzadors</a:t>
            </a:r>
            <a:r>
              <a:rPr lang="es-ES" sz="1400" b="1"/>
              <a:t> del consumidor i </a:t>
            </a:r>
            <a:r>
              <a:rPr lang="es-ES" sz="1400" b="1" err="1"/>
              <a:t>permet</a:t>
            </a:r>
            <a:r>
              <a:rPr lang="es-ES" sz="1400" b="1"/>
              <a:t> usar </a:t>
            </a:r>
            <a:r>
              <a:rPr lang="es-ES" sz="1400" b="1" err="1"/>
              <a:t>Schema</a:t>
            </a:r>
            <a:r>
              <a:rPr lang="es-ES" sz="1400" b="1"/>
              <a:t> Registry si </a:t>
            </a:r>
            <a:r>
              <a:rPr lang="es-ES" sz="1400" b="1" err="1"/>
              <a:t>s'indica</a:t>
            </a:r>
            <a:r>
              <a:rPr lang="es-ES" sz="1400" b="1"/>
              <a:t> un </a:t>
            </a:r>
            <a:r>
              <a:rPr lang="es-ES" sz="1400" b="1" err="1"/>
              <a:t>deserealitzador</a:t>
            </a:r>
            <a:r>
              <a:rPr lang="es-ES" sz="1400" b="1"/>
              <a:t> </a:t>
            </a:r>
            <a:r>
              <a:rPr lang="es-ES" sz="1400" b="1" err="1"/>
              <a:t>diferent</a:t>
            </a:r>
            <a:r>
              <a:rPr lang="es-ES" sz="1400" b="1"/>
              <a:t> al de </a:t>
            </a:r>
            <a:r>
              <a:rPr lang="es-ES" sz="1400" b="1" err="1"/>
              <a:t>String</a:t>
            </a:r>
            <a:r>
              <a:rPr lang="es-ES" sz="1400" b="1"/>
              <a:t>.</a:t>
            </a:r>
            <a:endParaRPr lang="es-ES" sz="1400"/>
          </a:p>
        </p:txBody>
      </p:sp>
      <p:pic>
        <p:nvPicPr>
          <p:cNvPr id="6" name="Picture 5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6CE88AE5-7ED9-5CFA-B3A2-0EF8449E9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1549145"/>
            <a:ext cx="6087325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9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AF54C-5BAA-E8C0-50A3-64E66F716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FB2CEC-A9A6-9FE1-0EB7-6BFA340BE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1AA4C-5D3F-98C3-A2D2-8ED78770A5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9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8CA96A-26D3-36CD-E291-2A7917FD8334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4A530C-8A06-E7A7-6783-DCA4FED0E541}"/>
              </a:ext>
            </a:extLst>
          </p:cNvPr>
          <p:cNvSpPr txBox="1"/>
          <p:nvPr/>
        </p:nvSpPr>
        <p:spPr>
          <a:xfrm>
            <a:off x="307728" y="2766225"/>
            <a:ext cx="85285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key</a:t>
            </a:r>
            <a:r>
              <a:rPr lang="es-ES" sz="1400" b="1"/>
              <a:t>/</a:t>
            </a:r>
            <a:r>
              <a:rPr lang="es-ES" sz="1400" b="1" err="1"/>
              <a:t>value-deserealizer</a:t>
            </a:r>
            <a:r>
              <a:rPr lang="es-ES" sz="1400" b="1"/>
              <a:t>: indiquen </a:t>
            </a:r>
            <a:r>
              <a:rPr lang="es-ES" sz="1400" b="1" err="1"/>
              <a:t>els</a:t>
            </a:r>
            <a:r>
              <a:rPr lang="es-ES" sz="1400" b="1"/>
              <a:t> </a:t>
            </a:r>
            <a:r>
              <a:rPr lang="es-ES" sz="1400" b="1" err="1"/>
              <a:t>serealitzadors</a:t>
            </a:r>
            <a:r>
              <a:rPr lang="es-ES" sz="1400" b="1"/>
              <a:t> del productor i </a:t>
            </a:r>
            <a:r>
              <a:rPr lang="es-ES" sz="1400" b="1" err="1"/>
              <a:t>permet</a:t>
            </a:r>
            <a:r>
              <a:rPr lang="es-ES" sz="1400" b="1"/>
              <a:t> usar </a:t>
            </a:r>
            <a:r>
              <a:rPr lang="es-ES" sz="1400" b="1" err="1"/>
              <a:t>Schema</a:t>
            </a:r>
            <a:r>
              <a:rPr lang="es-ES" sz="1400" b="1"/>
              <a:t> Registry si </a:t>
            </a:r>
            <a:r>
              <a:rPr lang="es-ES" sz="1400" b="1" err="1"/>
              <a:t>s'indica</a:t>
            </a:r>
            <a:r>
              <a:rPr lang="es-ES" sz="1400" b="1"/>
              <a:t> un </a:t>
            </a:r>
            <a:r>
              <a:rPr lang="es-ES" sz="1400" b="1" err="1"/>
              <a:t>serealitzador</a:t>
            </a:r>
            <a:r>
              <a:rPr lang="es-ES" sz="1400" b="1"/>
              <a:t> </a:t>
            </a:r>
            <a:r>
              <a:rPr lang="es-ES" sz="1400" b="1" err="1"/>
              <a:t>diferent</a:t>
            </a:r>
            <a:r>
              <a:rPr lang="es-ES" sz="1400" b="1"/>
              <a:t> al de </a:t>
            </a:r>
            <a:r>
              <a:rPr lang="es-ES" sz="1400" b="1" err="1"/>
              <a:t>String</a:t>
            </a:r>
            <a:r>
              <a:rPr lang="es-ES" sz="1400" b="1"/>
              <a:t>.
</a:t>
            </a:r>
            <a:r>
              <a:rPr lang="es-ES" sz="1400" b="1" err="1"/>
              <a:t>acks</a:t>
            </a:r>
            <a:r>
              <a:rPr lang="es-ES" sz="1400" b="1"/>
              <a:t>: determina </a:t>
            </a:r>
            <a:r>
              <a:rPr lang="es-ES" sz="1400" b="1" err="1"/>
              <a:t>quantes</a:t>
            </a:r>
            <a:r>
              <a:rPr lang="es-ES" sz="1400" b="1"/>
              <a:t> </a:t>
            </a:r>
            <a:r>
              <a:rPr lang="es-ES" sz="1400" b="1" err="1"/>
              <a:t>confirmacions</a:t>
            </a:r>
            <a:r>
              <a:rPr lang="es-ES" sz="1400" b="1"/>
              <a:t> ha de </a:t>
            </a:r>
            <a:r>
              <a:rPr lang="es-ES" sz="1400" b="1" err="1"/>
              <a:t>rebre</a:t>
            </a:r>
            <a:r>
              <a:rPr lang="es-ES" sz="1400" b="1"/>
              <a:t> el productor per </a:t>
            </a:r>
            <a:r>
              <a:rPr lang="es-ES" sz="1400" b="1" err="1"/>
              <a:t>part</a:t>
            </a:r>
            <a:r>
              <a:rPr lang="es-ES" sz="1400" b="1"/>
              <a:t> del clúster </a:t>
            </a:r>
            <a:r>
              <a:rPr lang="es-ES" sz="1400" b="1" err="1"/>
              <a:t>abans</a:t>
            </a:r>
            <a:r>
              <a:rPr lang="es-ES" sz="1400" b="1"/>
              <a:t> de considerar que un </a:t>
            </a:r>
            <a:r>
              <a:rPr lang="es-ES" sz="1400" b="1" err="1"/>
              <a:t>missatge</a:t>
            </a:r>
            <a:r>
              <a:rPr lang="es-ES" sz="1400" b="1"/>
              <a:t> ha </a:t>
            </a:r>
            <a:r>
              <a:rPr lang="es-ES" sz="1400" b="1" err="1"/>
              <a:t>estat</a:t>
            </a:r>
            <a:r>
              <a:rPr lang="es-ES" sz="1400" b="1"/>
              <a:t> </a:t>
            </a:r>
            <a:r>
              <a:rPr lang="es-ES" sz="1400" b="1" err="1"/>
              <a:t>enviat</a:t>
            </a:r>
            <a:r>
              <a:rPr lang="es-ES" sz="1400" b="1"/>
              <a:t> </a:t>
            </a:r>
            <a:r>
              <a:rPr lang="es-ES" sz="1400" b="1" err="1"/>
              <a:t>amb</a:t>
            </a:r>
            <a:r>
              <a:rPr lang="es-ES" sz="1400" b="1"/>
              <a:t> </a:t>
            </a:r>
            <a:r>
              <a:rPr lang="es-ES" sz="1400" b="1" err="1"/>
              <a:t>èxit</a:t>
            </a:r>
            <a:endParaRPr lang="es-ES" sz="1400"/>
          </a:p>
        </p:txBody>
      </p:sp>
      <p:pic>
        <p:nvPicPr>
          <p:cNvPr id="7" name="Picture 6" descr="A computer screen shot of a computer&#10;&#10;AI-generated content may be incorrect.">
            <a:extLst>
              <a:ext uri="{FF2B5EF4-FFF2-40B4-BE49-F238E27FC236}">
                <a16:creationId xmlns:a16="http://schemas.microsoft.com/office/drawing/2014/main" id="{B5D82406-0553-C54B-A376-4ADA20592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00" y="1590480"/>
            <a:ext cx="5649113" cy="1000265"/>
          </a:xfrm>
          <a:prstGeom prst="rect">
            <a:avLst/>
          </a:prstGeom>
        </p:spPr>
      </p:pic>
      <p:pic>
        <p:nvPicPr>
          <p:cNvPr id="11" name="Picture 10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9BB5CDDA-6E4C-FD05-931E-157F9ECEE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00" y="3879767"/>
            <a:ext cx="3124636" cy="14670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AE12A3-02DD-9C1A-3675-3015E80A6CE1}"/>
              </a:ext>
            </a:extLst>
          </p:cNvPr>
          <p:cNvSpPr txBox="1"/>
          <p:nvPr/>
        </p:nvSpPr>
        <p:spPr>
          <a:xfrm>
            <a:off x="290368" y="5346822"/>
            <a:ext cx="83049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/>
              <a:t>Kafka-</a:t>
            </a:r>
            <a:r>
              <a:rPr lang="es-ES" sz="1400" b="1" err="1"/>
              <a:t>consumer</a:t>
            </a:r>
            <a:r>
              <a:rPr lang="es-ES" sz="1400" b="1"/>
              <a:t>-</a:t>
            </a:r>
            <a:r>
              <a:rPr lang="es-ES" sz="1400" b="1" err="1"/>
              <a:t>concurrency</a:t>
            </a:r>
            <a:r>
              <a:rPr lang="es-ES" sz="1400" b="1"/>
              <a:t>: indica el nombre de fils que </a:t>
            </a:r>
            <a:r>
              <a:rPr lang="es-ES" sz="1400" b="1" err="1"/>
              <a:t>utilitzés</a:t>
            </a:r>
            <a:r>
              <a:rPr lang="es-ES" sz="1400" b="1"/>
              <a:t> el consumidor
Topic.name: indica el </a:t>
            </a:r>
            <a:r>
              <a:rPr lang="es-ES" sz="1400" b="1" err="1"/>
              <a:t>nom</a:t>
            </a:r>
            <a:r>
              <a:rPr lang="es-ES" sz="1400" b="1"/>
              <a:t> del </a:t>
            </a:r>
            <a:r>
              <a:rPr lang="es-ES" sz="1400" b="1" err="1"/>
              <a:t>Topic</a:t>
            </a:r>
            <a:r>
              <a:rPr lang="es-ES" sz="1400" b="1"/>
              <a:t> al </a:t>
            </a:r>
            <a:r>
              <a:rPr lang="es-ES" sz="1400" b="1" err="1"/>
              <a:t>qual</a:t>
            </a:r>
            <a:r>
              <a:rPr lang="es-ES" sz="1400" b="1"/>
              <a:t> es publicaran </a:t>
            </a:r>
            <a:r>
              <a:rPr lang="es-ES" sz="1400" b="1" err="1"/>
              <a:t>els</a:t>
            </a:r>
            <a:r>
              <a:rPr lang="es-ES" sz="1400" b="1"/>
              <a:t> </a:t>
            </a:r>
            <a:r>
              <a:rPr lang="es-ES" sz="1400" b="1" err="1"/>
              <a:t>missatges</a:t>
            </a:r>
            <a:endParaRPr lang="es-ES" sz="1400"/>
          </a:p>
        </p:txBody>
      </p:sp>
    </p:spTree>
    <p:extLst>
      <p:ext uri="{BB962C8B-B14F-4D97-AF65-F5344CB8AC3E}">
        <p14:creationId xmlns:p14="http://schemas.microsoft.com/office/powerpoint/2010/main" val="3218393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C49F7-133D-9378-DAB8-5F49602D6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130FCC-AE85-CCA7-AFB6-F38702EED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261CB-B6C8-7A92-BF6C-5DD1D3AEEDF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10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0B7C66-BDAF-7926-A49E-764407D11996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err="1"/>
              <a:t>Tots</a:t>
            </a:r>
            <a:r>
              <a:rPr lang="fr-FR" b="1"/>
              <a:t> els </a:t>
            </a:r>
            <a:r>
              <a:rPr lang="fr-FR" b="1" err="1"/>
              <a:t>artefactes</a:t>
            </a:r>
            <a:r>
              <a:rPr lang="fr-FR" b="1"/>
              <a:t> s'</a:t>
            </a:r>
            <a:r>
              <a:rPr lang="fr-FR" b="1" err="1"/>
              <a:t>aixequen</a:t>
            </a:r>
            <a:r>
              <a:rPr lang="fr-FR" b="1"/>
              <a:t> de la </a:t>
            </a:r>
            <a:r>
              <a:rPr lang="fr-FR" b="1" err="1"/>
              <a:t>mateixa</a:t>
            </a:r>
            <a:r>
              <a:rPr lang="fr-FR" b="1"/>
              <a:t> </a:t>
            </a:r>
            <a:r>
              <a:rPr lang="fr-FR" b="1" err="1"/>
              <a:t>manera</a:t>
            </a:r>
            <a:endParaRPr lang="es-ES" sz="1800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17056C-F542-8A66-0603-4F5923D7C28A}"/>
              </a:ext>
            </a:extLst>
          </p:cNvPr>
          <p:cNvSpPr txBox="1"/>
          <p:nvPr/>
        </p:nvSpPr>
        <p:spPr>
          <a:xfrm>
            <a:off x="396000" y="1677024"/>
            <a:ext cx="842796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/>
              <a:t>Primer </a:t>
            </a:r>
            <a:r>
              <a:rPr lang="es-ES" sz="1400" err="1"/>
              <a:t>hem</a:t>
            </a:r>
            <a:r>
              <a:rPr lang="es-ES" sz="1400"/>
              <a:t> </a:t>
            </a:r>
            <a:r>
              <a:rPr lang="es-ES" sz="1400" err="1"/>
              <a:t>d'estar</a:t>
            </a:r>
            <a:r>
              <a:rPr lang="es-ES" sz="1400"/>
              <a:t> </a:t>
            </a:r>
            <a:r>
              <a:rPr lang="es-ES" sz="1400" err="1"/>
              <a:t>connectats</a:t>
            </a:r>
            <a:r>
              <a:rPr lang="es-ES" sz="1400"/>
              <a:t> al VPN de </a:t>
            </a:r>
            <a:r>
              <a:rPr lang="es-ES" sz="1400" err="1"/>
              <a:t>Nexica</a:t>
            </a:r>
            <a:r>
              <a:rPr lang="es-ES" sz="1400"/>
              <a:t>. </a:t>
            </a:r>
            <a:r>
              <a:rPr lang="es-ES" sz="1400" err="1"/>
              <a:t>Després</a:t>
            </a:r>
            <a:r>
              <a:rPr lang="es-ES" sz="1400"/>
              <a:t>, </a:t>
            </a:r>
            <a:r>
              <a:rPr lang="es-ES" sz="1400" err="1"/>
              <a:t>obrim</a:t>
            </a:r>
            <a:r>
              <a:rPr lang="es-ES" sz="1400"/>
              <a:t> el </a:t>
            </a:r>
            <a:r>
              <a:rPr lang="es-ES" sz="1400" err="1"/>
              <a:t>projecte</a:t>
            </a:r>
            <a:r>
              <a:rPr lang="es-ES" sz="1400"/>
              <a:t> </a:t>
            </a:r>
            <a:r>
              <a:rPr lang="es-ES" sz="1400" err="1"/>
              <a:t>amb</a:t>
            </a:r>
            <a:r>
              <a:rPr lang="es-ES" sz="1400"/>
              <a:t> IntelliJ i </a:t>
            </a:r>
            <a:r>
              <a:rPr lang="es-ES" sz="1400" err="1"/>
              <a:t>hem</a:t>
            </a:r>
            <a:r>
              <a:rPr lang="es-ES" sz="1400"/>
              <a:t> </a:t>
            </a:r>
            <a:r>
              <a:rPr lang="es-ES" sz="1400" err="1"/>
              <a:t>d'executar</a:t>
            </a:r>
            <a:r>
              <a:rPr lang="es-ES" sz="1400"/>
              <a:t> </a:t>
            </a:r>
            <a:r>
              <a:rPr lang="es-ES" sz="1400" err="1"/>
              <a:t>l'aplicació</a:t>
            </a:r>
            <a:r>
              <a:rPr lang="es-ES" sz="1400"/>
              <a:t> </a:t>
            </a:r>
            <a:r>
              <a:rPr lang="es-ES" sz="1400" err="1"/>
              <a:t>amb</a:t>
            </a:r>
            <a:r>
              <a:rPr lang="es-ES" sz="1400"/>
              <a:t> les </a:t>
            </a:r>
            <a:r>
              <a:rPr lang="es-ES" sz="1400" err="1"/>
              <a:t>propietats</a:t>
            </a:r>
            <a:r>
              <a:rPr lang="es-ES" sz="1400"/>
              <a:t> que </a:t>
            </a:r>
            <a:r>
              <a:rPr lang="es-ES" sz="1400" err="1"/>
              <a:t>venen</a:t>
            </a:r>
            <a:r>
              <a:rPr lang="es-ES" sz="1400"/>
              <a:t> per </a:t>
            </a:r>
            <a:r>
              <a:rPr lang="es-ES" sz="1400" err="1"/>
              <a:t>defecte</a:t>
            </a:r>
            <a:r>
              <a:rPr lang="es-ES" sz="1400"/>
              <a:t> i agregar </a:t>
            </a:r>
            <a:r>
              <a:rPr lang="es-ES" sz="1400" err="1"/>
              <a:t>això</a:t>
            </a:r>
            <a:r>
              <a:rPr lang="es-ES" sz="1400"/>
              <a:t> a la VM </a:t>
            </a:r>
            <a:r>
              <a:rPr lang="es-ES" sz="1400" err="1"/>
              <a:t>Options</a:t>
            </a:r>
            <a:r>
              <a:rPr lang="es-ES" sz="1400"/>
              <a:t> </a:t>
            </a:r>
            <a:r>
              <a:rPr lang="es-ES" sz="1400" err="1"/>
              <a:t>perquè</a:t>
            </a:r>
            <a:r>
              <a:rPr lang="es-ES" sz="1400"/>
              <a:t> </a:t>
            </a:r>
            <a:r>
              <a:rPr lang="es-ES" sz="1400" err="1"/>
              <a:t>pugui</a:t>
            </a:r>
            <a:r>
              <a:rPr lang="es-ES" sz="1400"/>
              <a:t> </a:t>
            </a:r>
            <a:r>
              <a:rPr lang="es-ES" sz="1400" err="1"/>
              <a:t>permetre</a:t>
            </a:r>
            <a:r>
              <a:rPr lang="es-ES" sz="1400"/>
              <a:t> </a:t>
            </a:r>
            <a:r>
              <a:rPr lang="es-ES" sz="1400" err="1"/>
              <a:t>l'URL</a:t>
            </a:r>
            <a:r>
              <a:rPr lang="es-ES" sz="1400"/>
              <a:t> de </a:t>
            </a:r>
            <a:r>
              <a:rPr lang="es-ES" sz="1400" err="1"/>
              <a:t>connexió</a:t>
            </a:r>
            <a:r>
              <a:rPr lang="es-ES" sz="1400"/>
              <a:t> (</a:t>
            </a:r>
            <a:r>
              <a:rPr lang="es-ES" sz="1400" err="1"/>
              <a:t>guió</a:t>
            </a:r>
            <a:r>
              <a:rPr lang="es-ES" sz="1400"/>
              <a:t> </a:t>
            </a:r>
            <a:r>
              <a:rPr lang="es-ES" sz="1400" err="1"/>
              <a:t>inclòs</a:t>
            </a:r>
            <a:r>
              <a:rPr lang="es-ES" sz="1400"/>
              <a:t>):</a:t>
            </a:r>
            <a:endParaRPr lang="es-ES" sz="1400" i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-</a:t>
            </a:r>
            <a:r>
              <a:rPr lang="en-US" sz="1400" err="1"/>
              <a:t>Dorg.apache.kafka.sasl.oauthbearer.allowed.urls</a:t>
            </a:r>
            <a:r>
              <a:rPr lang="en-US" sz="1400"/>
              <a:t>=https://preproduccio.autenticaciogicar5.extranet.gencat.cat/realms/gicar-ad/protocol/openid-connect/token</a:t>
            </a:r>
          </a:p>
          <a:p>
            <a:endParaRPr lang="es-ES" sz="1400" i="1"/>
          </a:p>
          <a:p>
            <a:r>
              <a:rPr lang="es-ES" sz="1400"/>
              <a:t>Per a </a:t>
            </a:r>
            <a:r>
              <a:rPr lang="es-ES" sz="1400" err="1"/>
              <a:t>això</a:t>
            </a:r>
            <a:r>
              <a:rPr lang="es-ES" sz="1400"/>
              <a:t>, </a:t>
            </a:r>
            <a:r>
              <a:rPr lang="es-ES" sz="1400" err="1"/>
              <a:t>anirem</a:t>
            </a:r>
            <a:r>
              <a:rPr lang="es-ES" sz="1400"/>
              <a:t> a la </a:t>
            </a:r>
            <a:r>
              <a:rPr lang="es-ES" sz="1400" err="1"/>
              <a:t>secció</a:t>
            </a:r>
            <a:r>
              <a:rPr lang="es-ES" sz="1400"/>
              <a:t> de </a:t>
            </a:r>
            <a:r>
              <a:rPr lang="es-ES" sz="1400" err="1"/>
              <a:t>Serveis</a:t>
            </a:r>
            <a:r>
              <a:rPr lang="es-ES" sz="1400"/>
              <a:t> a la </a:t>
            </a:r>
            <a:r>
              <a:rPr lang="es-ES" sz="1400" err="1"/>
              <a:t>part</a:t>
            </a:r>
            <a:r>
              <a:rPr lang="es-ES" sz="1400"/>
              <a:t> inferior </a:t>
            </a:r>
            <a:r>
              <a:rPr lang="es-ES" sz="1400" err="1"/>
              <a:t>d'IntelliJ</a:t>
            </a:r>
            <a:r>
              <a:rPr lang="es-ES" sz="1400"/>
              <a:t>:</a:t>
            </a:r>
            <a:endParaRPr lang="es-ES" sz="1400" i="1"/>
          </a:p>
          <a:p>
            <a:endParaRPr lang="es-ES" sz="1400" i="1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1322B8E-D6D4-6BBF-7B98-E5991A311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015" y="3873591"/>
            <a:ext cx="2347969" cy="206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312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4ADE7-A070-90D3-BC35-8D14632FA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D01245-1CD0-FCD0-D9B3-F1F1664B9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9EA854-E9E3-E8E0-8742-3DF9EA278F5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11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7727-ED63-E55E-39B9-E913C4C2B568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b="1">
                <a:latin typeface="Arial"/>
                <a:cs typeface="Arial"/>
              </a:rPr>
              <a:t>Esquema Avro: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7D2195-9B5F-1B64-1975-1BB12CE97DDA}"/>
              </a:ext>
            </a:extLst>
          </p:cNvPr>
          <p:cNvSpPr txBox="1"/>
          <p:nvPr/>
        </p:nvSpPr>
        <p:spPr>
          <a:xfrm>
            <a:off x="394906" y="1710403"/>
            <a:ext cx="8528544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400" err="1">
                <a:latin typeface="Arial"/>
                <a:cs typeface="Arial"/>
              </a:rPr>
              <a:t>Els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esquemes</a:t>
            </a:r>
            <a:r>
              <a:rPr lang="es-ES" sz="1400">
                <a:latin typeface="Arial"/>
                <a:cs typeface="Arial"/>
              </a:rPr>
              <a:t> Avro </a:t>
            </a:r>
            <a:r>
              <a:rPr lang="es-ES" sz="1400" err="1">
                <a:latin typeface="Arial"/>
                <a:cs typeface="Arial"/>
              </a:rPr>
              <a:t>ens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permeten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tenir</a:t>
            </a:r>
            <a:r>
              <a:rPr lang="es-ES" sz="1400">
                <a:latin typeface="Arial"/>
                <a:cs typeface="Arial"/>
              </a:rPr>
              <a:t> una estructura controlada </a:t>
            </a:r>
            <a:r>
              <a:rPr lang="es-ES" sz="1400" err="1">
                <a:latin typeface="Arial"/>
                <a:cs typeface="Arial"/>
              </a:rPr>
              <a:t>dels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objectes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tant</a:t>
            </a:r>
            <a:r>
              <a:rPr lang="es-ES" sz="1400">
                <a:latin typeface="Arial"/>
                <a:cs typeface="Arial"/>
              </a:rPr>
              <a:t> d' entrada </a:t>
            </a:r>
            <a:r>
              <a:rPr lang="es-ES" sz="1400" err="1">
                <a:latin typeface="Arial"/>
                <a:cs typeface="Arial"/>
              </a:rPr>
              <a:t>com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sortida</a:t>
            </a:r>
            <a:r>
              <a:rPr lang="es-ES" sz="1400">
                <a:latin typeface="Arial"/>
                <a:cs typeface="Arial"/>
              </a:rPr>
              <a:t>. En </a:t>
            </a:r>
            <a:r>
              <a:rPr lang="es-ES" sz="1400" err="1">
                <a:latin typeface="Arial"/>
                <a:cs typeface="Arial"/>
              </a:rPr>
              <a:t>aquest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document</a:t>
            </a:r>
            <a:r>
              <a:rPr lang="es-ES" sz="1400">
                <a:latin typeface="Arial"/>
                <a:cs typeface="Arial"/>
              </a:rPr>
              <a:t> NO </a:t>
            </a:r>
            <a:r>
              <a:rPr lang="es-ES" sz="1400" err="1">
                <a:latin typeface="Arial"/>
                <a:cs typeface="Arial"/>
              </a:rPr>
              <a:t>s'explica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com</a:t>
            </a:r>
            <a:r>
              <a:rPr lang="es-ES" sz="1400">
                <a:latin typeface="Arial"/>
                <a:cs typeface="Arial"/>
              </a:rPr>
              <a:t> modificar </a:t>
            </a:r>
            <a:r>
              <a:rPr lang="es-ES" sz="1400" err="1">
                <a:latin typeface="Arial"/>
                <a:cs typeface="Arial"/>
              </a:rPr>
              <a:t>els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esquemes</a:t>
            </a:r>
            <a:r>
              <a:rPr lang="es-ES" sz="1400">
                <a:latin typeface="Arial"/>
                <a:cs typeface="Arial"/>
              </a:rPr>
              <a:t> Avro que </a:t>
            </a:r>
            <a:r>
              <a:rPr lang="es-ES" sz="1400" err="1">
                <a:latin typeface="Arial"/>
                <a:cs typeface="Arial"/>
              </a:rPr>
              <a:t>venen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definits</a:t>
            </a:r>
            <a:r>
              <a:rPr lang="es-ES" sz="1400">
                <a:latin typeface="Arial"/>
                <a:cs typeface="Arial"/>
              </a:rPr>
              <a:t> en </a:t>
            </a:r>
            <a:r>
              <a:rPr lang="es-ES" sz="1400" err="1">
                <a:latin typeface="Arial"/>
                <a:cs typeface="Arial"/>
              </a:rPr>
              <a:t>els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artefactes</a:t>
            </a:r>
            <a:r>
              <a:rPr lang="es-ES" sz="1400">
                <a:latin typeface="Arial"/>
                <a:cs typeface="Arial"/>
              </a:rPr>
              <a:t> per </a:t>
            </a:r>
            <a:r>
              <a:rPr lang="es-ES" sz="1400" err="1">
                <a:latin typeface="Arial"/>
                <a:cs typeface="Arial"/>
              </a:rPr>
              <a:t>defecte</a:t>
            </a:r>
            <a:r>
              <a:rPr lang="es-ES" sz="1400">
                <a:latin typeface="Arial"/>
                <a:cs typeface="Arial"/>
              </a:rPr>
              <a:t>. Si es </a:t>
            </a:r>
            <a:r>
              <a:rPr lang="es-ES" sz="1400" err="1">
                <a:latin typeface="Arial"/>
                <a:cs typeface="Arial"/>
              </a:rPr>
              <a:t>vol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canviar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algun</a:t>
            </a:r>
            <a:r>
              <a:rPr lang="es-ES" sz="1400">
                <a:latin typeface="Arial"/>
                <a:cs typeface="Arial"/>
              </a:rPr>
              <a:t> esquema en el </a:t>
            </a:r>
            <a:r>
              <a:rPr lang="es-ES" sz="1400" err="1">
                <a:latin typeface="Arial"/>
                <a:cs typeface="Arial"/>
              </a:rPr>
              <a:t>següent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document</a:t>
            </a:r>
            <a:r>
              <a:rPr lang="es-ES" sz="1400">
                <a:latin typeface="Arial"/>
                <a:cs typeface="Arial"/>
              </a:rPr>
              <a:t> ve </a:t>
            </a:r>
            <a:r>
              <a:rPr lang="es-ES" sz="1400" err="1">
                <a:latin typeface="Arial"/>
                <a:cs typeface="Arial"/>
              </a:rPr>
              <a:t>explicat</a:t>
            </a:r>
            <a:r>
              <a:rPr lang="es-ES" sz="1400">
                <a:latin typeface="Arial"/>
                <a:cs typeface="Arial"/>
              </a:rPr>
              <a:t> </a:t>
            </a:r>
            <a:r>
              <a:rPr lang="es-ES" sz="1400" err="1">
                <a:latin typeface="Arial"/>
                <a:cs typeface="Arial"/>
              </a:rPr>
              <a:t>pas</a:t>
            </a:r>
            <a:r>
              <a:rPr lang="es-ES" sz="1400">
                <a:latin typeface="Arial"/>
                <a:cs typeface="Arial"/>
              </a:rPr>
              <a:t> a </a:t>
            </a:r>
            <a:r>
              <a:rPr lang="es-ES" sz="1400" err="1">
                <a:latin typeface="Arial"/>
                <a:cs typeface="Arial"/>
              </a:rPr>
              <a:t>pas</a:t>
            </a:r>
            <a:r>
              <a:rPr lang="es-ES" sz="1400">
                <a:latin typeface="Arial"/>
                <a:cs typeface="Arial"/>
              </a:rPr>
              <a:t>:</a:t>
            </a:r>
            <a:endParaRPr lang="es-ES" sz="1400">
              <a:cs typeface="Arial"/>
            </a:endParaRPr>
          </a:p>
          <a:p>
            <a:endParaRPr lang="es-ES" sz="14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s-ES" sz="1400" err="1">
                <a:cs typeface="Arial"/>
                <a:hlinkClick r:id="rId2"/>
              </a:rPr>
              <a:t>Guia</a:t>
            </a:r>
            <a:r>
              <a:rPr lang="es-ES" sz="1400">
                <a:cs typeface="Arial"/>
                <a:hlinkClick r:id="rId2"/>
              </a:rPr>
              <a:t> consumidor y productor CAT *Incluye </a:t>
            </a:r>
            <a:r>
              <a:rPr lang="es-ES" sz="1400" err="1">
                <a:cs typeface="Arial"/>
                <a:hlinkClick r:id="rId2"/>
              </a:rPr>
              <a:t>explicacion</a:t>
            </a:r>
            <a:r>
              <a:rPr lang="es-ES" sz="1400">
                <a:cs typeface="Arial"/>
                <a:hlinkClick r:id="rId2"/>
              </a:rPr>
              <a:t> sobre Avro*</a:t>
            </a:r>
            <a:endParaRPr lang="es-ES" sz="14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4900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E4161-4642-5D32-D79F-7561D6260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94A958-E4EC-329F-A02B-30D5FB0CD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5EE1D-9B73-C21D-E2A3-B44B5F378D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12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DA84F0-EBBF-F600-7CC3-5C3320F14E93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err="1"/>
              <a:t>Tots</a:t>
            </a:r>
            <a:r>
              <a:rPr lang="fr-FR" b="1"/>
              <a:t> els </a:t>
            </a:r>
            <a:r>
              <a:rPr lang="fr-FR" b="1" err="1"/>
              <a:t>artefactes</a:t>
            </a:r>
            <a:r>
              <a:rPr lang="fr-FR" b="1"/>
              <a:t> s'</a:t>
            </a:r>
            <a:r>
              <a:rPr lang="fr-FR" b="1" err="1"/>
              <a:t>aixequen</a:t>
            </a:r>
            <a:r>
              <a:rPr lang="fr-FR" b="1"/>
              <a:t> de la </a:t>
            </a:r>
            <a:r>
              <a:rPr lang="fr-FR" b="1" err="1"/>
              <a:t>mateixa</a:t>
            </a:r>
            <a:r>
              <a:rPr lang="fr-FR" b="1"/>
              <a:t> </a:t>
            </a:r>
            <a:r>
              <a:rPr lang="fr-FR" b="1" err="1"/>
              <a:t>manera</a:t>
            </a:r>
            <a:endParaRPr lang="es-ES" sz="1800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E503F3-2D82-F317-FAD3-61E0C774C493}"/>
              </a:ext>
            </a:extLst>
          </p:cNvPr>
          <p:cNvSpPr txBox="1"/>
          <p:nvPr/>
        </p:nvSpPr>
        <p:spPr>
          <a:xfrm>
            <a:off x="396000" y="1677024"/>
            <a:ext cx="5319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Per </a:t>
            </a:r>
            <a:r>
              <a:rPr lang="en-US" sz="1400" err="1"/>
              <a:t>poder</a:t>
            </a:r>
            <a:r>
              <a:rPr lang="en-US" sz="1400"/>
              <a:t> </a:t>
            </a:r>
            <a:r>
              <a:rPr lang="en-US" sz="1400" err="1"/>
              <a:t>posar</a:t>
            </a:r>
            <a:r>
              <a:rPr lang="en-US" sz="1400"/>
              <a:t> </a:t>
            </a:r>
            <a:r>
              <a:rPr lang="en-US" sz="1400" err="1"/>
              <a:t>aquesta</a:t>
            </a:r>
            <a:r>
              <a:rPr lang="en-US" sz="1400"/>
              <a:t> variable </a:t>
            </a:r>
            <a:r>
              <a:rPr lang="en-US" sz="1400" err="1"/>
              <a:t>en</a:t>
            </a:r>
            <a:r>
              <a:rPr lang="en-US" sz="1400"/>
              <a:t> VM Options, hem de </a:t>
            </a:r>
            <a:r>
              <a:rPr lang="en-US" sz="1400" err="1"/>
              <a:t>crear</a:t>
            </a:r>
            <a:r>
              <a:rPr lang="en-US" sz="1400"/>
              <a:t> un application configuration </a:t>
            </a:r>
            <a:r>
              <a:rPr lang="en-US" sz="1400" err="1"/>
              <a:t>i</a:t>
            </a:r>
            <a:r>
              <a:rPr lang="en-US" sz="1400"/>
              <a:t> ahi </a:t>
            </a:r>
            <a:r>
              <a:rPr lang="en-US" sz="1400" err="1"/>
              <a:t>veurem</a:t>
            </a:r>
            <a:r>
              <a:rPr lang="en-US" sz="1400"/>
              <a:t> "Modify Options" </a:t>
            </a:r>
            <a:r>
              <a:rPr lang="en-US" sz="1400" err="1"/>
              <a:t>i</a:t>
            </a:r>
            <a:r>
              <a:rPr lang="en-US" sz="1400"/>
              <a:t> ahi </a:t>
            </a:r>
            <a:r>
              <a:rPr lang="en-US" sz="1400" err="1"/>
              <a:t>seleccionem</a:t>
            </a:r>
            <a:r>
              <a:rPr lang="en-US" sz="1400"/>
              <a:t> add VM Options.</a:t>
            </a:r>
            <a:endParaRPr lang="es-ES" sz="1400" i="1"/>
          </a:p>
        </p:txBody>
      </p:sp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60E0AE0-15F7-0A88-384A-AFD23C508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896" y="1677024"/>
            <a:ext cx="2213422" cy="2442396"/>
          </a:xfrm>
          <a:prstGeom prst="rect">
            <a:avLst/>
          </a:prstGeom>
        </p:spPr>
      </p:pic>
      <p:pic>
        <p:nvPicPr>
          <p:cNvPr id="13" name="Picture 12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64FEFC3F-14BA-CAF6-2EAC-BD53494A3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56" y="2687940"/>
            <a:ext cx="4523520" cy="374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97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FE85E-5B6A-A83F-C44C-F1B0F5428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E4A1FA-8041-07B0-9872-51DA4390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C0ED8-CD4A-DCB8-3661-DCF0567C2C6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13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2F5F21-7EAE-818F-CB18-68678A496147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err="1"/>
              <a:t>Tots</a:t>
            </a:r>
            <a:r>
              <a:rPr lang="fr-FR" b="1"/>
              <a:t> els </a:t>
            </a:r>
            <a:r>
              <a:rPr lang="fr-FR" b="1" err="1"/>
              <a:t>artefactes</a:t>
            </a:r>
            <a:r>
              <a:rPr lang="fr-FR" b="1"/>
              <a:t> s'</a:t>
            </a:r>
            <a:r>
              <a:rPr lang="fr-FR" b="1" err="1"/>
              <a:t>aixequen</a:t>
            </a:r>
            <a:r>
              <a:rPr lang="fr-FR" b="1"/>
              <a:t> de la </a:t>
            </a:r>
            <a:r>
              <a:rPr lang="fr-FR" b="1" err="1"/>
              <a:t>mateixa</a:t>
            </a:r>
            <a:r>
              <a:rPr lang="fr-FR" b="1"/>
              <a:t> </a:t>
            </a:r>
            <a:r>
              <a:rPr lang="fr-FR" b="1" err="1"/>
              <a:t>manera</a:t>
            </a:r>
            <a:endParaRPr lang="es-ES" sz="1800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5C3EAC-744B-DE71-C0DA-81F2486B0E35}"/>
              </a:ext>
            </a:extLst>
          </p:cNvPr>
          <p:cNvSpPr txBox="1"/>
          <p:nvPr/>
        </p:nvSpPr>
        <p:spPr>
          <a:xfrm>
            <a:off x="396000" y="1677024"/>
            <a:ext cx="5319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I ahi </a:t>
            </a:r>
            <a:r>
              <a:rPr lang="en-US" sz="1400" err="1"/>
              <a:t>peguem</a:t>
            </a:r>
            <a:r>
              <a:rPr lang="en-US" sz="1400"/>
              <a:t> </a:t>
            </a:r>
            <a:r>
              <a:rPr lang="en-US" sz="1400" err="1"/>
              <a:t>el</a:t>
            </a:r>
            <a:r>
              <a:rPr lang="en-US" sz="1400"/>
              <a:t> valor anterior </a:t>
            </a:r>
            <a:r>
              <a:rPr lang="en-US" sz="1400" err="1"/>
              <a:t>i</a:t>
            </a:r>
            <a:r>
              <a:rPr lang="en-US" sz="1400"/>
              <a:t> </a:t>
            </a:r>
            <a:r>
              <a:rPr lang="en-US" sz="1400" err="1"/>
              <a:t>punxem</a:t>
            </a:r>
            <a:r>
              <a:rPr lang="en-US" sz="1400"/>
              <a:t> </a:t>
            </a:r>
            <a:r>
              <a:rPr lang="en-US" sz="1400" err="1"/>
              <a:t>en</a:t>
            </a:r>
            <a:r>
              <a:rPr lang="en-US" sz="1400"/>
              <a:t> "Apply".</a:t>
            </a:r>
            <a:endParaRPr lang="es-ES" sz="1400" i="1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8EC2AD8-6C6D-A528-641E-F6F378693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285" y="2252234"/>
            <a:ext cx="4267429" cy="357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91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3ACFF-53F1-F6E6-D35C-CF926D4D9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ABC61E-D7D7-0916-0ED8-A5252F7C5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5144B-B765-509A-E84A-048473A910B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14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F404E9-3725-7264-AD96-A02F5D933F9B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/>
              <a:t>Kafka-</a:t>
            </a:r>
            <a:r>
              <a:rPr lang="es-ES" b="1" err="1"/>
              <a:t>config</a:t>
            </a:r>
            <a:r>
              <a:rPr lang="es-ES" b="1"/>
              <a:t>: </a:t>
            </a:r>
            <a:r>
              <a:rPr lang="es-ES" b="1" err="1"/>
              <a:t>Proves</a:t>
            </a:r>
            <a:r>
              <a:rPr lang="es-ES" b="1"/>
              <a:t> </a:t>
            </a:r>
            <a:r>
              <a:rPr lang="es-ES" b="1" err="1"/>
              <a:t>amb</a:t>
            </a:r>
            <a:r>
              <a:rPr lang="es-ES" b="1"/>
              <a:t> </a:t>
            </a:r>
            <a:r>
              <a:rPr lang="es-ES" b="1" err="1"/>
              <a:t>Postman</a:t>
            </a:r>
            <a:endParaRPr lang="es-ES" sz="1800" b="1" i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945B13-9FDF-BA46-F7F7-99744DF6C7DA}"/>
              </a:ext>
            </a:extLst>
          </p:cNvPr>
          <p:cNvSpPr txBox="1"/>
          <p:nvPr/>
        </p:nvSpPr>
        <p:spPr>
          <a:xfrm>
            <a:off x="396000" y="1677024"/>
            <a:ext cx="842796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/>
              <a:t>Una vegada </a:t>
            </a:r>
            <a:r>
              <a:rPr lang="es-ES" sz="1400" err="1"/>
              <a:t>temens</a:t>
            </a:r>
            <a:r>
              <a:rPr lang="es-ES" sz="1400"/>
              <a:t> a </a:t>
            </a:r>
            <a:r>
              <a:rPr lang="es-ES" sz="1400" err="1"/>
              <a:t>l'app</a:t>
            </a:r>
            <a:r>
              <a:rPr lang="es-ES" sz="1400"/>
              <a:t> </a:t>
            </a:r>
            <a:r>
              <a:rPr lang="es-ES" sz="1400" err="1"/>
              <a:t>corrent</a:t>
            </a:r>
            <a:r>
              <a:rPr lang="es-ES" sz="1400"/>
              <a:t>, des de </a:t>
            </a:r>
            <a:r>
              <a:rPr lang="es-ES" sz="1400" err="1"/>
              <a:t>Postman</a:t>
            </a:r>
            <a:r>
              <a:rPr lang="es-ES" sz="1400"/>
              <a:t> </a:t>
            </a:r>
            <a:r>
              <a:rPr lang="es-ES" sz="1400" err="1"/>
              <a:t>hem</a:t>
            </a:r>
            <a:r>
              <a:rPr lang="es-ES" sz="1400"/>
              <a:t> de crear una nova </a:t>
            </a:r>
            <a:r>
              <a:rPr lang="es-ES" sz="1400" err="1"/>
              <a:t>peticion</a:t>
            </a:r>
            <a:r>
              <a:rPr lang="es-ES" sz="1400"/>
              <a:t> POST i posar </a:t>
            </a:r>
            <a:r>
              <a:rPr lang="es-ES" sz="1400" err="1"/>
              <a:t>l'URL</a:t>
            </a:r>
            <a:r>
              <a:rPr lang="es-ES" sz="1400"/>
              <a:t> de la </a:t>
            </a:r>
            <a:r>
              <a:rPr lang="es-ES" sz="1400" err="1"/>
              <a:t>nostra</a:t>
            </a:r>
            <a:r>
              <a:rPr lang="es-ES" sz="1400"/>
              <a:t> </a:t>
            </a:r>
            <a:r>
              <a:rPr lang="es-ES" sz="1400" err="1"/>
              <a:t>aplicació</a:t>
            </a:r>
            <a:r>
              <a:rPr lang="es-ES" sz="1400"/>
              <a:t>. En el </a:t>
            </a:r>
            <a:r>
              <a:rPr lang="es-ES" sz="1400" err="1"/>
              <a:t>meu</a:t>
            </a:r>
            <a:r>
              <a:rPr lang="es-ES" sz="1400"/>
              <a:t> cas </a:t>
            </a:r>
            <a:r>
              <a:rPr lang="es-ES" sz="1400" err="1"/>
              <a:t>és</a:t>
            </a:r>
            <a:r>
              <a:rPr lang="es-ES" sz="1400"/>
              <a:t>:</a:t>
            </a:r>
          </a:p>
          <a:p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hlinkClick r:id="rId2"/>
              </a:rPr>
              <a:t>http://localhost:8080/kafka/publish</a:t>
            </a:r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/>
          </a:p>
          <a:p>
            <a:r>
              <a:rPr lang="es-ES" sz="1400" i="1"/>
              <a:t>I </a:t>
            </a:r>
            <a:r>
              <a:rPr lang="es-ES" sz="1400" i="1" err="1"/>
              <a:t>hem</a:t>
            </a:r>
            <a:r>
              <a:rPr lang="es-ES" sz="1400" i="1"/>
              <a:t> de posar-</a:t>
            </a:r>
            <a:r>
              <a:rPr lang="es-ES" sz="1400" i="1" err="1"/>
              <a:t>li</a:t>
            </a:r>
            <a:r>
              <a:rPr lang="es-ES" sz="1400" i="1"/>
              <a:t> un payload JSON </a:t>
            </a:r>
            <a:r>
              <a:rPr lang="es-ES" sz="1400" i="1" err="1"/>
              <a:t>amb</a:t>
            </a:r>
            <a:r>
              <a:rPr lang="es-ES" sz="1400" i="1"/>
              <a:t> </a:t>
            </a:r>
            <a:r>
              <a:rPr lang="es-ES" sz="1400" i="1" err="1"/>
              <a:t>els</a:t>
            </a:r>
            <a:r>
              <a:rPr lang="es-ES" sz="1400" i="1"/>
              <a:t> </a:t>
            </a:r>
            <a:r>
              <a:rPr lang="es-ES" sz="1400" i="1" err="1"/>
              <a:t>camps</a:t>
            </a:r>
            <a:r>
              <a:rPr lang="es-ES" sz="1400" i="1"/>
              <a:t> i </a:t>
            </a:r>
            <a:r>
              <a:rPr lang="es-ES" sz="1400" i="1" err="1"/>
              <a:t>tipus</a:t>
            </a:r>
            <a:r>
              <a:rPr lang="es-ES" sz="1400" i="1"/>
              <a:t> de dades </a:t>
            </a:r>
            <a:r>
              <a:rPr lang="es-ES" sz="1400" i="1" err="1"/>
              <a:t>corresponents</a:t>
            </a:r>
            <a:r>
              <a:rPr lang="es-ES" sz="1400" i="1"/>
              <a:t>. En </a:t>
            </a:r>
            <a:r>
              <a:rPr lang="es-ES" sz="1400" i="1" err="1"/>
              <a:t>aquest</a:t>
            </a:r>
            <a:r>
              <a:rPr lang="es-ES" sz="1400" i="1"/>
              <a:t> </a:t>
            </a:r>
            <a:r>
              <a:rPr lang="es-ES" sz="1400" i="1" err="1"/>
              <a:t>exemple</a:t>
            </a:r>
            <a:r>
              <a:rPr lang="es-ES" sz="1400" i="1"/>
              <a:t> el </a:t>
            </a:r>
            <a:r>
              <a:rPr lang="es-ES" sz="1400" i="1" err="1"/>
              <a:t>següent</a:t>
            </a:r>
            <a:r>
              <a:rPr lang="es-ES" sz="1400" i="1"/>
              <a:t> cos per a la </a:t>
            </a:r>
            <a:r>
              <a:rPr lang="es-ES" sz="1400" i="1" err="1"/>
              <a:t>petició</a:t>
            </a:r>
            <a:r>
              <a:rPr lang="es-ES" sz="1400" i="1"/>
              <a:t> HTTP, </a:t>
            </a:r>
            <a:r>
              <a:rPr lang="es-ES" sz="1400" i="1" err="1"/>
              <a:t>és</a:t>
            </a:r>
            <a:r>
              <a:rPr lang="es-ES" sz="1400" i="1"/>
              <a:t> </a:t>
            </a:r>
            <a:r>
              <a:rPr lang="es-ES" sz="1400" i="1" err="1"/>
              <a:t>valgut</a:t>
            </a:r>
            <a:r>
              <a:rPr lang="es-ES" sz="1400" i="1"/>
              <a:t>:</a:t>
            </a:r>
            <a:endParaRPr lang="es-ES" sz="1400"/>
          </a:p>
          <a:p>
            <a:r>
              <a:rPr lang="en-US" sz="1400"/>
              <a:t>{</a:t>
            </a:r>
          </a:p>
          <a:p>
            <a:r>
              <a:rPr lang="en-US" sz="1400"/>
              <a:t>    "id": "MSG-12345",</a:t>
            </a:r>
          </a:p>
          <a:p>
            <a:r>
              <a:rPr lang="en-US" sz="1400"/>
              <a:t>    "message": "Hola </a:t>
            </a:r>
            <a:r>
              <a:rPr lang="en-US" sz="1400" err="1"/>
              <a:t>desde</a:t>
            </a:r>
            <a:r>
              <a:rPr lang="en-US" sz="1400"/>
              <a:t> Postman </a:t>
            </a:r>
            <a:r>
              <a:rPr lang="en-US" sz="1400" err="1"/>
              <a:t>hacia</a:t>
            </a:r>
            <a:r>
              <a:rPr lang="en-US" sz="1400"/>
              <a:t> Kafka",</a:t>
            </a:r>
          </a:p>
          <a:p>
            <a:r>
              <a:rPr lang="en-US" sz="1400"/>
              <a:t>    "timestamp": "2026-03-05T13:35:02Z"</a:t>
            </a:r>
          </a:p>
          <a:p>
            <a:r>
              <a:rPr lang="en-US" sz="1400"/>
              <a:t>}</a:t>
            </a:r>
          </a:p>
          <a:p>
            <a:endParaRPr lang="en-US" sz="1400"/>
          </a:p>
          <a:p>
            <a:endParaRPr lang="en-US" sz="1400"/>
          </a:p>
          <a:p>
            <a:endParaRPr lang="es-ES" sz="1400"/>
          </a:p>
          <a:p>
            <a:endParaRPr lang="en-US" sz="1400"/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E6A817C-CE0C-F79E-40AD-CA82C71A7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290" y="4550530"/>
            <a:ext cx="5437174" cy="165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52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5159A-EFD6-4DA9-6971-056F96526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C9384F-6F29-D2C0-6F03-454FF046E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5FA57-35AB-5969-1CFE-A18EC4A9CA1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15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1B93C5-B816-E360-C0BA-58A945ECE4AB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/>
              <a:t>Kafka-</a:t>
            </a:r>
            <a:r>
              <a:rPr lang="es-ES" b="1" err="1"/>
              <a:t>config</a:t>
            </a:r>
            <a:r>
              <a:rPr lang="es-ES" b="1"/>
              <a:t>: </a:t>
            </a:r>
            <a:r>
              <a:rPr lang="es-ES" b="1" err="1"/>
              <a:t>Proves</a:t>
            </a:r>
            <a:r>
              <a:rPr lang="es-ES" b="1"/>
              <a:t> </a:t>
            </a:r>
            <a:r>
              <a:rPr lang="es-ES" b="1" err="1"/>
              <a:t>amb</a:t>
            </a:r>
            <a:r>
              <a:rPr lang="es-ES" b="1"/>
              <a:t> </a:t>
            </a:r>
            <a:r>
              <a:rPr lang="es-ES" b="1" err="1"/>
              <a:t>Postman</a:t>
            </a:r>
            <a:endParaRPr lang="es-ES" sz="1800" b="1" i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7D04C-49D1-E388-68E7-BAD4795267B6}"/>
              </a:ext>
            </a:extLst>
          </p:cNvPr>
          <p:cNvSpPr txBox="1"/>
          <p:nvPr/>
        </p:nvSpPr>
        <p:spPr>
          <a:xfrm>
            <a:off x="396000" y="1677024"/>
            <a:ext cx="8427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Per </a:t>
            </a:r>
            <a:r>
              <a:rPr lang="en-US" sz="1400" err="1"/>
              <a:t>veure</a:t>
            </a:r>
            <a:r>
              <a:rPr lang="en-US" sz="1400"/>
              <a:t> </a:t>
            </a:r>
            <a:r>
              <a:rPr lang="en-US" sz="1400" err="1"/>
              <a:t>que</a:t>
            </a:r>
            <a:r>
              <a:rPr lang="en-US" sz="1400"/>
              <a:t> la </a:t>
            </a:r>
            <a:r>
              <a:rPr lang="en-US" sz="1400" err="1"/>
              <a:t>peticion</a:t>
            </a:r>
            <a:r>
              <a:rPr lang="en-US" sz="1400"/>
              <a:t> </a:t>
            </a:r>
            <a:r>
              <a:rPr lang="en-US" sz="1400" err="1"/>
              <a:t>s'ha</a:t>
            </a:r>
            <a:r>
              <a:rPr lang="en-US" sz="1400"/>
              <a:t> </a:t>
            </a:r>
            <a:r>
              <a:rPr lang="en-US" sz="1400" err="1"/>
              <a:t>enviat</a:t>
            </a:r>
            <a:r>
              <a:rPr lang="en-US" sz="1400"/>
              <a:t> a Kafka </a:t>
            </a:r>
            <a:r>
              <a:rPr lang="en-US" sz="1400" err="1"/>
              <a:t>correctament</a:t>
            </a:r>
            <a:r>
              <a:rPr lang="en-US" sz="1400"/>
              <a:t>, </a:t>
            </a:r>
            <a:r>
              <a:rPr lang="en-US" sz="1400" err="1"/>
              <a:t>l'aplicacion</a:t>
            </a:r>
            <a:r>
              <a:rPr lang="en-US" sz="1400"/>
              <a:t> </a:t>
            </a:r>
            <a:r>
              <a:rPr lang="en-US" sz="1400" err="1"/>
              <a:t>retorna</a:t>
            </a:r>
            <a:r>
              <a:rPr lang="en-US" sz="1400"/>
              <a:t> </a:t>
            </a:r>
            <a:r>
              <a:rPr lang="en-US" sz="1400" err="1"/>
              <a:t>el</a:t>
            </a:r>
            <a:r>
              <a:rPr lang="en-US" sz="1400"/>
              <a:t> </a:t>
            </a:r>
            <a:r>
              <a:rPr lang="en-US" sz="1400" err="1"/>
              <a:t>següent</a:t>
            </a:r>
            <a:r>
              <a:rPr lang="en-US" sz="1400"/>
              <a:t> </a:t>
            </a:r>
            <a:r>
              <a:rPr lang="en-US" sz="1400" err="1"/>
              <a:t>missatge</a:t>
            </a:r>
            <a:r>
              <a:rPr lang="en-US" sz="1400"/>
              <a:t>, visible des de Postman.</a:t>
            </a:r>
          </a:p>
        </p:txBody>
      </p:sp>
      <p:pic>
        <p:nvPicPr>
          <p:cNvPr id="6" name="Picture 5" descr="A black screen with orange and black buttons&#10;&#10;AI-generated content may be incorrect.">
            <a:extLst>
              <a:ext uri="{FF2B5EF4-FFF2-40B4-BE49-F238E27FC236}">
                <a16:creationId xmlns:a16="http://schemas.microsoft.com/office/drawing/2014/main" id="{DB2F65EA-F402-B862-6EF0-5C5C9CAA6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62" y="2479713"/>
            <a:ext cx="8059275" cy="14098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50CF27-1706-D967-49A8-F3C8E477C3ED}"/>
              </a:ext>
            </a:extLst>
          </p:cNvPr>
          <p:cNvSpPr txBox="1"/>
          <p:nvPr/>
        </p:nvSpPr>
        <p:spPr>
          <a:xfrm>
            <a:off x="475488" y="4057364"/>
            <a:ext cx="80592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Després, </a:t>
            </a:r>
            <a:r>
              <a:rPr lang="en-US" sz="1400" err="1"/>
              <a:t>anirem</a:t>
            </a:r>
            <a:r>
              <a:rPr lang="en-US" sz="1400"/>
              <a:t> al Control Center, </a:t>
            </a:r>
            <a:r>
              <a:rPr lang="en-US" sz="1400" err="1"/>
              <a:t>i</a:t>
            </a:r>
            <a:r>
              <a:rPr lang="en-US" sz="1400"/>
              <a:t> </a:t>
            </a:r>
            <a:r>
              <a:rPr lang="en-US" sz="1400" err="1"/>
              <a:t>buscarem</a:t>
            </a:r>
            <a:r>
              <a:rPr lang="en-US" sz="1400"/>
              <a:t> </a:t>
            </a:r>
            <a:r>
              <a:rPr lang="en-US" sz="1400" err="1"/>
              <a:t>els</a:t>
            </a:r>
            <a:r>
              <a:rPr lang="en-US" sz="1400"/>
              <a:t> </a:t>
            </a:r>
            <a:r>
              <a:rPr lang="en-US" sz="1400" err="1"/>
              <a:t>nostres</a:t>
            </a:r>
            <a:r>
              <a:rPr lang="en-US" sz="1400"/>
              <a:t> Topic </a:t>
            </a:r>
            <a:r>
              <a:rPr lang="en-US" sz="1400" err="1"/>
              <a:t>que</a:t>
            </a:r>
            <a:r>
              <a:rPr lang="en-US" sz="1400"/>
              <a:t> </a:t>
            </a:r>
            <a:r>
              <a:rPr lang="en-US" sz="1400" err="1"/>
              <a:t>hàgim</a:t>
            </a:r>
            <a:r>
              <a:rPr lang="en-US" sz="1400"/>
              <a:t> </a:t>
            </a:r>
            <a:r>
              <a:rPr lang="en-US" sz="1400" err="1"/>
              <a:t>especificat</a:t>
            </a:r>
            <a:r>
              <a:rPr lang="en-US" sz="1400"/>
              <a:t> </a:t>
            </a:r>
            <a:r>
              <a:rPr lang="en-US" sz="1400" err="1"/>
              <a:t>en</a:t>
            </a:r>
            <a:r>
              <a:rPr lang="en-US" sz="1400"/>
              <a:t> les </a:t>
            </a:r>
            <a:r>
              <a:rPr lang="en-US" sz="1400" err="1"/>
              <a:t>configuracions</a:t>
            </a:r>
            <a:r>
              <a:rPr lang="en-US" sz="1400"/>
              <a:t> </a:t>
            </a:r>
            <a:r>
              <a:rPr lang="en-US" sz="1400" err="1"/>
              <a:t>i</a:t>
            </a:r>
            <a:r>
              <a:rPr lang="en-US" sz="1400"/>
              <a:t> </a:t>
            </a:r>
            <a:r>
              <a:rPr lang="en-US" sz="1400" err="1"/>
              <a:t>trobarem</a:t>
            </a:r>
            <a:r>
              <a:rPr lang="en-US" sz="1400"/>
              <a:t> </a:t>
            </a:r>
            <a:r>
              <a:rPr lang="en-US" sz="1400" err="1"/>
              <a:t>el</a:t>
            </a:r>
            <a:r>
              <a:rPr lang="en-US" sz="1400"/>
              <a:t> </a:t>
            </a:r>
            <a:r>
              <a:rPr lang="en-US" sz="1400" err="1"/>
              <a:t>missatge</a:t>
            </a:r>
            <a:r>
              <a:rPr lang="en-US" sz="1400"/>
              <a:t> </a:t>
            </a:r>
            <a:r>
              <a:rPr lang="en-US" sz="1400" err="1"/>
              <a:t>produït</a:t>
            </a:r>
            <a:r>
              <a:rPr lang="en-US" sz="1400"/>
              <a:t>:</a:t>
            </a:r>
            <a:endParaRPr lang="en-US" sz="1400" b="1" i="1"/>
          </a:p>
        </p:txBody>
      </p:sp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26E0591-E85F-8B37-EAD2-96BEBE717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016" y="4580584"/>
            <a:ext cx="5861304" cy="198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61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EC591-12AC-87B6-0383-BFE3F7DB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FAA098-1E66-4569-E279-9ADCE6F3B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F15BB-1EC3-172B-40FF-7B4C3243FE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16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6AE076-25F4-F6EA-0DE9-A2E838F719FB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/>
              <a:t>Kafka-</a:t>
            </a:r>
            <a:r>
              <a:rPr lang="es-ES" b="1" err="1"/>
              <a:t>config</a:t>
            </a:r>
            <a:r>
              <a:rPr lang="es-ES" b="1"/>
              <a:t>: </a:t>
            </a:r>
            <a:r>
              <a:rPr lang="es-ES" b="1" err="1"/>
              <a:t>Proves</a:t>
            </a:r>
            <a:r>
              <a:rPr lang="es-ES" b="1"/>
              <a:t> </a:t>
            </a:r>
            <a:r>
              <a:rPr lang="es-ES" b="1" err="1"/>
              <a:t>amb</a:t>
            </a:r>
            <a:r>
              <a:rPr lang="es-ES" b="1"/>
              <a:t> </a:t>
            </a:r>
            <a:r>
              <a:rPr lang="es-ES" b="1" err="1"/>
              <a:t>Postman</a:t>
            </a:r>
            <a:endParaRPr lang="es-ES" sz="1800" b="1" i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69192-1F57-3A6B-7CBB-67B47CB36A5E}"/>
              </a:ext>
            </a:extLst>
          </p:cNvPr>
          <p:cNvSpPr txBox="1"/>
          <p:nvPr/>
        </p:nvSpPr>
        <p:spPr>
          <a:xfrm>
            <a:off x="396000" y="1677024"/>
            <a:ext cx="8427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/>
              <a:t>El consumidor en </a:t>
            </a:r>
            <a:r>
              <a:rPr lang="es-ES" sz="1400" err="1"/>
              <a:t>aquest</a:t>
            </a:r>
            <a:r>
              <a:rPr lang="es-ES" sz="1400"/>
              <a:t> </a:t>
            </a:r>
            <a:r>
              <a:rPr lang="es-ES" sz="1400" err="1"/>
              <a:t>artefacte</a:t>
            </a:r>
            <a:r>
              <a:rPr lang="es-ES" sz="1400"/>
              <a:t> </a:t>
            </a:r>
            <a:r>
              <a:rPr lang="es-ES" sz="1400" err="1"/>
              <a:t>només</a:t>
            </a:r>
            <a:r>
              <a:rPr lang="es-ES" sz="1400"/>
              <a:t> </a:t>
            </a:r>
            <a:r>
              <a:rPr lang="es-ES" sz="1400" err="1"/>
              <a:t>imprimeixi</a:t>
            </a:r>
            <a:r>
              <a:rPr lang="es-ES" sz="1400"/>
              <a:t> el </a:t>
            </a:r>
            <a:r>
              <a:rPr lang="es-ES" sz="1400" err="1"/>
              <a:t>missatge</a:t>
            </a:r>
            <a:r>
              <a:rPr lang="es-ES" sz="1400"/>
              <a:t> </a:t>
            </a:r>
            <a:r>
              <a:rPr lang="es-ES" sz="1400" err="1"/>
              <a:t>consumit</a:t>
            </a:r>
            <a:r>
              <a:rPr lang="es-ES" sz="1400"/>
              <a:t> de manera </a:t>
            </a:r>
            <a:r>
              <a:rPr lang="es-ES" sz="1400" err="1"/>
              <a:t>asincrona</a:t>
            </a:r>
            <a:r>
              <a:rPr lang="es-ES" sz="1400"/>
              <a:t> per consola:</a:t>
            </a:r>
            <a:endParaRPr lang="en-US" sz="1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5CE06B-FDC4-A13A-4181-2D10DB676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2479354"/>
            <a:ext cx="8059274" cy="54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85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8DD8F-4799-9B9A-9464-D25CD4A78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B9BC4-3BBB-418E-510E-3FDCD916E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958C9-E862-F6B2-DFC4-0561273AC31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17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9ADCE0-D9B4-8412-806B-69E15190663A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-streams: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CF1A67-C913-29F5-AF68-ABA8399237AA}"/>
              </a:ext>
            </a:extLst>
          </p:cNvPr>
          <p:cNvSpPr txBox="1"/>
          <p:nvPr/>
        </p:nvSpPr>
        <p:spPr>
          <a:xfrm>
            <a:off x="482688" y="3906408"/>
            <a:ext cx="85285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Consumer.properties.specific.avro.reader</a:t>
            </a:r>
            <a:r>
              <a:rPr lang="es-ES" sz="1400" b="1"/>
              <a:t>: indica que es </a:t>
            </a:r>
            <a:r>
              <a:rPr lang="es-ES" sz="1400" b="1" err="1"/>
              <a:t>farà</a:t>
            </a:r>
            <a:r>
              <a:rPr lang="es-ES" sz="1400" b="1"/>
              <a:t> servir un esquema Avro que es </a:t>
            </a:r>
            <a:r>
              <a:rPr lang="es-ES" sz="1400" b="1" err="1"/>
              <a:t>definirà</a:t>
            </a:r>
            <a:r>
              <a:rPr lang="es-ES" sz="1400" b="1"/>
              <a:t> en el </a:t>
            </a:r>
            <a:r>
              <a:rPr lang="es-ES" sz="1400" b="1" err="1"/>
              <a:t>codi</a:t>
            </a:r>
            <a:r>
              <a:rPr lang="es-ES" sz="1400" b="1"/>
              <a:t>.</a:t>
            </a:r>
            <a:endParaRPr lang="es-ES" sz="1400"/>
          </a:p>
        </p:txBody>
      </p:sp>
      <p:pic>
        <p:nvPicPr>
          <p:cNvPr id="6" name="Picture 5" descr="A computer screen shot of a program code&#10;&#10;AI-generated content may be incorrect.">
            <a:extLst>
              <a:ext uri="{FF2B5EF4-FFF2-40B4-BE49-F238E27FC236}">
                <a16:creationId xmlns:a16="http://schemas.microsoft.com/office/drawing/2014/main" id="{F219E4C9-57C5-5C98-EF13-933F60625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88" y="1629620"/>
            <a:ext cx="6020640" cy="21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3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FDA15-57F5-7249-75DB-5D9E921F0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64375B-B6BB-98DA-497F-F59ADA244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42429-9150-0DA9-EC93-7186EA7811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18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BD6901-7BC1-5DE1-F9DD-3ABE7A3A4D91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-streams: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586211-E490-3988-6F07-82929DF23764}"/>
              </a:ext>
            </a:extLst>
          </p:cNvPr>
          <p:cNvSpPr txBox="1"/>
          <p:nvPr/>
        </p:nvSpPr>
        <p:spPr>
          <a:xfrm>
            <a:off x="482688" y="4189872"/>
            <a:ext cx="85285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Produeix.properties.enable.idempotence</a:t>
            </a:r>
            <a:r>
              <a:rPr lang="es-ES" sz="1400" b="1"/>
              <a:t>: </a:t>
            </a:r>
            <a:r>
              <a:rPr lang="es-ES" sz="1400" b="1" err="1"/>
              <a:t>garanteix</a:t>
            </a:r>
            <a:r>
              <a:rPr lang="es-ES" sz="1400" b="1"/>
              <a:t> que </a:t>
            </a:r>
            <a:r>
              <a:rPr lang="es-ES" sz="1400" b="1" err="1"/>
              <a:t>els</a:t>
            </a:r>
            <a:r>
              <a:rPr lang="es-ES" sz="1400" b="1"/>
              <a:t> </a:t>
            </a:r>
            <a:r>
              <a:rPr lang="es-ES" sz="1400" b="1" err="1"/>
              <a:t>missatges</a:t>
            </a:r>
            <a:r>
              <a:rPr lang="es-ES" sz="1400" b="1"/>
              <a:t> es </a:t>
            </a:r>
            <a:r>
              <a:rPr lang="es-ES" sz="1400" b="1" err="1"/>
              <a:t>lliurin</a:t>
            </a:r>
            <a:r>
              <a:rPr lang="es-ES" sz="1400" b="1"/>
              <a:t> </a:t>
            </a:r>
            <a:r>
              <a:rPr lang="es-ES" sz="1400" b="1" err="1"/>
              <a:t>exactament</a:t>
            </a:r>
            <a:r>
              <a:rPr lang="es-ES" sz="1400" b="1"/>
              <a:t> un </a:t>
            </a:r>
            <a:r>
              <a:rPr lang="es-ES" sz="1400" b="1" err="1"/>
              <a:t>cop</a:t>
            </a:r>
            <a:r>
              <a:rPr lang="es-ES" sz="1400" b="1"/>
              <a:t>
</a:t>
            </a:r>
            <a:r>
              <a:rPr lang="es-ES" sz="1400" b="1" err="1"/>
              <a:t>Producer.streams.application</a:t>
            </a:r>
            <a:r>
              <a:rPr lang="es-ES" sz="1400" b="1"/>
              <a:t>-id: identificador </a:t>
            </a:r>
            <a:r>
              <a:rPr lang="es-ES" sz="1400" b="1" err="1"/>
              <a:t>necessari</a:t>
            </a:r>
            <a:r>
              <a:rPr lang="es-ES" sz="1400" b="1"/>
              <a:t> </a:t>
            </a:r>
            <a:r>
              <a:rPr lang="es-ES" sz="1400" b="1" err="1"/>
              <a:t>quan</a:t>
            </a:r>
            <a:r>
              <a:rPr lang="es-ES" sz="1400" b="1"/>
              <a:t> </a:t>
            </a:r>
            <a:r>
              <a:rPr lang="es-ES" sz="1400" b="1" err="1"/>
              <a:t>fem</a:t>
            </a:r>
            <a:r>
              <a:rPr lang="es-ES" sz="1400" b="1"/>
              <a:t> servir KStreams.</a:t>
            </a:r>
          </a:p>
        </p:txBody>
      </p:sp>
      <p:pic>
        <p:nvPicPr>
          <p:cNvPr id="7" name="Picture 6" descr="A computer screen with white text and red text&#10;&#10;AI-generated content may be incorrect.">
            <a:extLst>
              <a:ext uri="{FF2B5EF4-FFF2-40B4-BE49-F238E27FC236}">
                <a16:creationId xmlns:a16="http://schemas.microsoft.com/office/drawing/2014/main" id="{D2C901E8-DC15-C245-D483-B01BCCB28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88" y="1477203"/>
            <a:ext cx="5915851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00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8F2C6-185E-6E05-82DE-19CEC106E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6FB323-5F67-80AD-28B4-E9D237D60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E0E6A-603A-B46B-54C0-D8EE591DD7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19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AB2F83-1577-4C17-B195-DEFEAD4D8EFE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-streams: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B759F1-E71F-1A61-2040-3623A0349AFD}"/>
              </a:ext>
            </a:extLst>
          </p:cNvPr>
          <p:cNvSpPr txBox="1"/>
          <p:nvPr/>
        </p:nvSpPr>
        <p:spPr>
          <a:xfrm>
            <a:off x="482688" y="4189872"/>
            <a:ext cx="85285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Kafka.dqlTopic</a:t>
            </a:r>
            <a:r>
              <a:rPr lang="es-ES" sz="1400" b="1"/>
              <a:t>: </a:t>
            </a:r>
            <a:r>
              <a:rPr lang="es-ES" sz="1400" b="1" err="1"/>
              <a:t>Topic</a:t>
            </a:r>
            <a:r>
              <a:rPr lang="es-ES" sz="1400" b="1"/>
              <a:t> de DLQ per enviar </a:t>
            </a:r>
            <a:r>
              <a:rPr lang="es-ES" sz="1400" b="1" err="1"/>
              <a:t>sortides</a:t>
            </a:r>
            <a:r>
              <a:rPr lang="es-ES" sz="1400" b="1"/>
              <a:t> </a:t>
            </a:r>
            <a:r>
              <a:rPr lang="es-ES" sz="1400" b="1" err="1"/>
              <a:t>errònies</a:t>
            </a:r>
            <a:r>
              <a:rPr lang="es-ES" sz="1400" b="1"/>
              <a:t> 
</a:t>
            </a:r>
            <a:r>
              <a:rPr lang="es-ES" sz="1400" b="1" err="1"/>
              <a:t>Kafka.topicNames</a:t>
            </a:r>
            <a:r>
              <a:rPr lang="es-ES" sz="1400" b="1"/>
              <a:t>: Topics </a:t>
            </a:r>
            <a:r>
              <a:rPr lang="es-ES" sz="1400" b="1" err="1"/>
              <a:t>d'entrada</a:t>
            </a:r>
            <a:r>
              <a:rPr lang="es-ES" sz="1400" b="1"/>
              <a:t> per al productor
</a:t>
            </a:r>
            <a:r>
              <a:rPr lang="es-ES" sz="1400" b="1" err="1"/>
              <a:t>Kafka.outputTopics</a:t>
            </a:r>
            <a:r>
              <a:rPr lang="es-ES" sz="1400" b="1"/>
              <a:t>: Topics de </a:t>
            </a:r>
            <a:r>
              <a:rPr lang="es-ES" sz="1400" b="1" err="1"/>
              <a:t>sortida</a:t>
            </a:r>
            <a:r>
              <a:rPr lang="es-ES" sz="1400" b="1"/>
              <a:t> per </a:t>
            </a:r>
            <a:r>
              <a:rPr lang="es-ES" sz="1400" b="1" err="1"/>
              <a:t>als</a:t>
            </a:r>
            <a:r>
              <a:rPr lang="es-ES" sz="1400" b="1"/>
              <a:t> KStreams
</a:t>
            </a:r>
            <a:r>
              <a:rPr lang="es-ES" sz="1400" b="1" err="1"/>
              <a:t>Kafka.traceIdPrefix</a:t>
            </a:r>
            <a:r>
              <a:rPr lang="es-ES" sz="1400" b="1"/>
              <a:t>: </a:t>
            </a:r>
            <a:r>
              <a:rPr lang="es-ES" sz="1400" b="1" err="1"/>
              <a:t>prefix</a:t>
            </a:r>
            <a:r>
              <a:rPr lang="es-ES" sz="1400" b="1"/>
              <a:t> </a:t>
            </a:r>
            <a:r>
              <a:rPr lang="es-ES" sz="1400" b="1" err="1"/>
              <a:t>dels</a:t>
            </a:r>
            <a:r>
              <a:rPr lang="es-ES" sz="1400" b="1"/>
              <a:t> id de </a:t>
            </a:r>
            <a:r>
              <a:rPr lang="es-ES" sz="1400" b="1" err="1"/>
              <a:t>traça</a:t>
            </a:r>
            <a:r>
              <a:rPr lang="es-ES" sz="1400" b="1"/>
              <a:t>. "DEFAULT" o </a:t>
            </a:r>
            <a:r>
              <a:rPr lang="es-ES" sz="1400" b="1" err="1"/>
              <a:t>prefix</a:t>
            </a:r>
            <a:r>
              <a:rPr lang="es-ES" sz="1400" b="1"/>
              <a:t> </a:t>
            </a:r>
            <a:r>
              <a:rPr lang="es-ES" sz="1400" b="1" err="1"/>
              <a:t>personalitzat</a:t>
            </a:r>
            <a:r>
              <a:rPr lang="es-ES" sz="1400" b="1"/>
              <a:t>.</a:t>
            </a:r>
            <a:endParaRPr lang="es-ES" sz="1400"/>
          </a:p>
        </p:txBody>
      </p:sp>
      <p:pic>
        <p:nvPicPr>
          <p:cNvPr id="6" name="Picture 5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072AC1E7-EFEE-A400-146C-8DE18D45F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88" y="1477203"/>
            <a:ext cx="3534268" cy="27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0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0BE4F-BECE-407A-D818-9DDF04B05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7B2D36-4807-BE21-9A44-1EFE7FE5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CA370-F92E-766D-FC41-0E6CD9750D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20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270BE4-9DE2-D589-46CA-4ED9EEDB723F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-streams: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2EB1F6-5B40-F194-55DA-A5C3A9F4F370}"/>
              </a:ext>
            </a:extLst>
          </p:cNvPr>
          <p:cNvSpPr txBox="1"/>
          <p:nvPr/>
        </p:nvSpPr>
        <p:spPr>
          <a:xfrm>
            <a:off x="3481056" y="1583832"/>
            <a:ext cx="555428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Kafka.filter</a:t>
            </a:r>
            <a:r>
              <a:rPr lang="es-ES" sz="1400" b="1"/>
              <a:t>. +: </a:t>
            </a:r>
            <a:r>
              <a:rPr lang="es-ES" sz="1400" b="1" err="1"/>
              <a:t>nom</a:t>
            </a:r>
            <a:r>
              <a:rPr lang="es-ES" sz="1400" b="1"/>
              <a:t> de camp i valor </a:t>
            </a:r>
            <a:r>
              <a:rPr lang="es-ES" sz="1400" b="1" err="1"/>
              <a:t>pel</a:t>
            </a:r>
            <a:r>
              <a:rPr lang="es-ES" sz="1400" b="1"/>
              <a:t> </a:t>
            </a:r>
            <a:r>
              <a:rPr lang="es-ES" sz="1400" b="1" err="1"/>
              <a:t>qual</a:t>
            </a:r>
            <a:r>
              <a:rPr lang="es-ES" sz="1400" b="1"/>
              <a:t> filtrar per al </a:t>
            </a:r>
            <a:r>
              <a:rPr lang="es-ES" sz="1400" b="1" err="1"/>
              <a:t>KStream</a:t>
            </a:r>
            <a:r>
              <a:rPr lang="es-ES" sz="1400" b="1"/>
              <a:t> 
</a:t>
            </a:r>
            <a:r>
              <a:rPr lang="es-ES" sz="1400" b="1" err="1"/>
              <a:t>Kafka.fieldsMapping.type</a:t>
            </a:r>
            <a:r>
              <a:rPr lang="es-ES" sz="1400" b="1"/>
              <a:t>: indica el </a:t>
            </a:r>
            <a:r>
              <a:rPr lang="es-ES" sz="1400" b="1" err="1"/>
              <a:t>tipus</a:t>
            </a:r>
            <a:r>
              <a:rPr lang="es-ES" sz="1400" b="1"/>
              <a:t> </a:t>
            </a:r>
            <a:r>
              <a:rPr lang="es-ES" sz="1400" b="1" err="1"/>
              <a:t>d'operació</a:t>
            </a:r>
            <a:r>
              <a:rPr lang="es-ES" sz="1400" b="1"/>
              <a:t> a </a:t>
            </a:r>
            <a:r>
              <a:rPr lang="es-ES" sz="1400" b="1" err="1"/>
              <a:t>realitzar</a:t>
            </a:r>
            <a:r>
              <a:rPr lang="es-ES" sz="1400" b="1"/>
              <a:t> sobre el camp origen al camp </a:t>
            </a:r>
            <a:r>
              <a:rPr lang="es-ES" sz="1400" b="1" err="1"/>
              <a:t>destí</a:t>
            </a:r>
            <a:r>
              <a:rPr lang="es-ES" sz="1400" b="1"/>
              <a:t> (</a:t>
            </a:r>
            <a:r>
              <a:rPr lang="es-ES" sz="1400" b="1" err="1"/>
              <a:t>copy</a:t>
            </a:r>
            <a:r>
              <a:rPr lang="es-ES" sz="1400" b="1"/>
              <a:t>, </a:t>
            </a:r>
            <a:r>
              <a:rPr lang="es-ES" sz="1400" b="1" err="1"/>
              <a:t>concat</a:t>
            </a:r>
            <a:r>
              <a:rPr lang="es-ES" sz="1400" b="1"/>
              <a:t>, hash, </a:t>
            </a:r>
            <a:r>
              <a:rPr lang="es-ES" sz="1400" b="1" err="1"/>
              <a:t>substring</a:t>
            </a:r>
            <a:r>
              <a:rPr lang="es-ES" sz="1400" b="1"/>
              <a:t> o </a:t>
            </a:r>
            <a:r>
              <a:rPr lang="es-ES" sz="1400" b="1" err="1"/>
              <a:t>mask</a:t>
            </a:r>
            <a:r>
              <a:rPr lang="es-ES" sz="1400" b="1"/>
              <a:t>)
</a:t>
            </a:r>
            <a:r>
              <a:rPr lang="es-ES" sz="1400" b="1" err="1"/>
              <a:t>Kafka.fieldsMapping.from</a:t>
            </a:r>
            <a:r>
              <a:rPr lang="es-ES" sz="1400" b="1"/>
              <a:t>: </a:t>
            </a:r>
            <a:r>
              <a:rPr lang="es-ES" sz="1400" b="1" err="1"/>
              <a:t>Nom</a:t>
            </a:r>
            <a:r>
              <a:rPr lang="es-ES" sz="1400" b="1"/>
              <a:t> del camp origen del </a:t>
            </a:r>
            <a:r>
              <a:rPr lang="es-ES" sz="1400" b="1" err="1"/>
              <a:t>Topic</a:t>
            </a:r>
            <a:r>
              <a:rPr lang="es-ES" sz="1400" b="1"/>
              <a:t>
Kafka.fieldsMapping.to: camp </a:t>
            </a:r>
            <a:r>
              <a:rPr lang="es-ES" sz="1400" b="1" err="1"/>
              <a:t>destí</a:t>
            </a:r>
            <a:r>
              <a:rPr lang="es-ES" sz="1400" b="1"/>
              <a:t> en el </a:t>
            </a:r>
            <a:r>
              <a:rPr lang="es-ES" sz="1400" b="1" err="1"/>
              <a:t>qual</a:t>
            </a:r>
            <a:r>
              <a:rPr lang="es-ES" sz="1400" b="1"/>
              <a:t> es guardés el </a:t>
            </a:r>
            <a:r>
              <a:rPr lang="es-ES" sz="1400" b="1" err="1"/>
              <a:t>resultat</a:t>
            </a:r>
            <a:r>
              <a:rPr lang="es-ES" sz="1400" b="1"/>
              <a:t> de l' </a:t>
            </a:r>
            <a:r>
              <a:rPr lang="es-ES" sz="1400" b="1" err="1"/>
              <a:t>operació</a:t>
            </a:r>
            <a:r>
              <a:rPr lang="es-ES" sz="1400" b="1"/>
              <a:t> especificada
</a:t>
            </a:r>
            <a:r>
              <a:rPr lang="es-ES" sz="1400" b="1" err="1"/>
              <a:t>Kafka.fieldsMapping.fields</a:t>
            </a:r>
            <a:r>
              <a:rPr lang="es-ES" sz="1400" b="1"/>
              <a:t>: indica que </a:t>
            </a:r>
            <a:r>
              <a:rPr lang="es-ES" sz="1400" b="1" err="1"/>
              <a:t>s'uniran</a:t>
            </a:r>
            <a:r>
              <a:rPr lang="es-ES" sz="1400" b="1"/>
              <a:t> </a:t>
            </a:r>
            <a:r>
              <a:rPr lang="es-ES" sz="1400" b="1" err="1"/>
              <a:t>mantenint</a:t>
            </a:r>
            <a:r>
              <a:rPr lang="es-ES" sz="1400" b="1"/>
              <a:t> </a:t>
            </a:r>
            <a:r>
              <a:rPr lang="es-ES" sz="1400" b="1" err="1"/>
              <a:t>l'ordre</a:t>
            </a:r>
            <a:r>
              <a:rPr lang="es-ES" sz="1400" b="1"/>
              <a:t> en </a:t>
            </a:r>
            <a:r>
              <a:rPr lang="es-ES" sz="1400" b="1" err="1"/>
              <a:t>què</a:t>
            </a:r>
            <a:r>
              <a:rPr lang="es-ES" sz="1400" b="1"/>
              <a:t> </a:t>
            </a:r>
            <a:r>
              <a:rPr lang="es-ES" sz="1400" b="1" err="1"/>
              <a:t>s'introdueixin</a:t>
            </a:r>
            <a:r>
              <a:rPr lang="es-ES" sz="1400" b="1"/>
              <a:t> (</a:t>
            </a:r>
            <a:r>
              <a:rPr lang="es-ES" sz="1400" b="1" err="1"/>
              <a:t>concat</a:t>
            </a:r>
            <a:r>
              <a:rPr lang="es-ES" sz="1400" b="1"/>
              <a:t>)
</a:t>
            </a:r>
            <a:r>
              <a:rPr lang="es-ES" sz="1400" b="1" err="1"/>
              <a:t>Kafka.fieldsMapping.begin</a:t>
            </a:r>
            <a:r>
              <a:rPr lang="es-ES" sz="1400" b="1"/>
              <a:t>/</a:t>
            </a:r>
            <a:r>
              <a:rPr lang="es-ES" sz="1400" b="1" err="1"/>
              <a:t>end</a:t>
            </a:r>
            <a:r>
              <a:rPr lang="es-ES" sz="1400" b="1"/>
              <a:t>: indica </a:t>
            </a:r>
            <a:r>
              <a:rPr lang="es-ES" sz="1400" b="1" err="1"/>
              <a:t>l'índex</a:t>
            </a:r>
            <a:r>
              <a:rPr lang="es-ES" sz="1400" b="1"/>
              <a:t> </a:t>
            </a:r>
            <a:r>
              <a:rPr lang="es-ES" sz="1400" b="1" err="1"/>
              <a:t>d'inici</a:t>
            </a:r>
            <a:r>
              <a:rPr lang="es-ES" sz="1400" b="1"/>
              <a:t> i fi </a:t>
            </a:r>
            <a:r>
              <a:rPr lang="es-ES" sz="1400" b="1" err="1"/>
              <a:t>pel</a:t>
            </a:r>
            <a:r>
              <a:rPr lang="es-ES" sz="1400" b="1"/>
              <a:t> </a:t>
            </a:r>
            <a:r>
              <a:rPr lang="es-ES" sz="1400" b="1" err="1"/>
              <a:t>qual</a:t>
            </a:r>
            <a:r>
              <a:rPr lang="es-ES" sz="1400" b="1"/>
              <a:t> es </a:t>
            </a:r>
            <a:r>
              <a:rPr lang="es-ES" sz="1400" b="1" err="1"/>
              <a:t>realitzés</a:t>
            </a:r>
            <a:r>
              <a:rPr lang="es-ES" sz="1400" b="1"/>
              <a:t> el </a:t>
            </a:r>
            <a:r>
              <a:rPr lang="es-ES" sz="1400" b="1" err="1"/>
              <a:t>tall</a:t>
            </a:r>
            <a:r>
              <a:rPr lang="es-ES" sz="1400" b="1"/>
              <a:t> (</a:t>
            </a:r>
            <a:r>
              <a:rPr lang="es-ES" sz="1400" b="1" err="1"/>
              <a:t>substring</a:t>
            </a:r>
            <a:r>
              <a:rPr lang="es-ES" sz="1400" b="1"/>
              <a:t>)</a:t>
            </a:r>
            <a:endParaRPr lang="es-ES" sz="1400" b="1" i="1"/>
          </a:p>
        </p:txBody>
      </p:sp>
      <p:pic>
        <p:nvPicPr>
          <p:cNvPr id="7" name="Picture 6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41D8C30E-427F-E880-DEFE-50C7A8042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26" y="1477203"/>
            <a:ext cx="2896004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37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B762A-B01B-B651-D738-176116B22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0F0525-97ED-4002-8E63-70488E3E4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C892D-A386-E915-5465-0316AF562F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21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46B8B-CBA2-C3FF-44A9-ED2193054C95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-streams: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0C98EB-A1A7-B1BC-6142-88FE7220372D}"/>
              </a:ext>
            </a:extLst>
          </p:cNvPr>
          <p:cNvSpPr txBox="1"/>
          <p:nvPr/>
        </p:nvSpPr>
        <p:spPr>
          <a:xfrm>
            <a:off x="3481056" y="1583832"/>
            <a:ext cx="555428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Kafka.fieldsMapping.algorithm</a:t>
            </a:r>
            <a:r>
              <a:rPr lang="es-ES" sz="1400" b="1"/>
              <a:t>: </a:t>
            </a:r>
            <a:r>
              <a:rPr lang="es-ES" sz="1400" b="1" err="1"/>
              <a:t>Nom</a:t>
            </a:r>
            <a:r>
              <a:rPr lang="es-ES" sz="1400" b="1"/>
              <a:t> de l' </a:t>
            </a:r>
            <a:r>
              <a:rPr lang="es-ES" sz="1400" b="1" err="1"/>
              <a:t>algoritme</a:t>
            </a:r>
            <a:r>
              <a:rPr lang="es-ES" sz="1400" b="1"/>
              <a:t> a usar en el </a:t>
            </a:r>
            <a:r>
              <a:rPr lang="es-ES" sz="1400" b="1" err="1"/>
              <a:t>hasheo</a:t>
            </a:r>
            <a:r>
              <a:rPr lang="es-ES" sz="1400" b="1"/>
              <a:t> del camp </a:t>
            </a:r>
            <a:r>
              <a:rPr lang="es-ES" sz="1400" b="1" err="1"/>
              <a:t>especificat</a:t>
            </a:r>
            <a:r>
              <a:rPr lang="es-ES" sz="1400" b="1"/>
              <a:t>. Per </a:t>
            </a:r>
            <a:r>
              <a:rPr lang="es-ES" sz="1400" b="1" err="1"/>
              <a:t>defecte</a:t>
            </a:r>
            <a:r>
              <a:rPr lang="es-ES" sz="1400" b="1"/>
              <a:t> </a:t>
            </a:r>
            <a:r>
              <a:rPr lang="es-ES" sz="1400" b="1" err="1"/>
              <a:t>és</a:t>
            </a:r>
            <a:r>
              <a:rPr lang="es-ES" sz="1400" b="1"/>
              <a:t> HMACSHA256
</a:t>
            </a:r>
            <a:r>
              <a:rPr lang="es-ES" sz="1400" b="1" err="1"/>
              <a:t>Kafka.fieldsMapping.secret</a:t>
            </a:r>
            <a:r>
              <a:rPr lang="es-ES" sz="1400" b="1"/>
              <a:t>: </a:t>
            </a:r>
            <a:r>
              <a:rPr lang="es-ES" sz="1400" b="1" err="1"/>
              <a:t>secret</a:t>
            </a:r>
            <a:r>
              <a:rPr lang="es-ES" sz="1400" b="1"/>
              <a:t> </a:t>
            </a:r>
            <a:r>
              <a:rPr lang="es-ES" sz="1400" b="1" err="1"/>
              <a:t>usat</a:t>
            </a:r>
            <a:r>
              <a:rPr lang="es-ES" sz="1400" b="1"/>
              <a:t> per calcular el </a:t>
            </a:r>
            <a:r>
              <a:rPr lang="es-ES" sz="1400" b="1" err="1"/>
              <a:t>hasheo</a:t>
            </a:r>
            <a:r>
              <a:rPr lang="es-ES" sz="1400" b="1"/>
              <a:t>
</a:t>
            </a:r>
            <a:r>
              <a:rPr lang="es-ES" sz="1400" b="1" err="1"/>
              <a:t>Kafka.fieldsMapping.visiblePrefix</a:t>
            </a:r>
            <a:r>
              <a:rPr lang="es-ES" sz="1400" b="1"/>
              <a:t>: indica el nombre de </a:t>
            </a:r>
            <a:r>
              <a:rPr lang="es-ES" sz="1400" b="1" err="1"/>
              <a:t>caràcters</a:t>
            </a:r>
            <a:r>
              <a:rPr lang="es-ES" sz="1400" b="1"/>
              <a:t> visibles </a:t>
            </a:r>
            <a:r>
              <a:rPr lang="es-ES" sz="1400" b="1" err="1"/>
              <a:t>després</a:t>
            </a:r>
            <a:r>
              <a:rPr lang="es-ES" sz="1400" b="1"/>
              <a:t> de </a:t>
            </a:r>
            <a:r>
              <a:rPr lang="es-ES" sz="1400" b="1" err="1"/>
              <a:t>l'emmascarat</a:t>
            </a:r>
            <a:r>
              <a:rPr lang="es-ES" sz="1400" b="1"/>
              <a:t>.</a:t>
            </a:r>
            <a:endParaRPr lang="es-ES" sz="1400" b="1" i="1"/>
          </a:p>
        </p:txBody>
      </p:sp>
      <p:pic>
        <p:nvPicPr>
          <p:cNvPr id="6" name="Picture 5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100A18A5-6D65-4498-A3DA-D0ED2079E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88" y="1583832"/>
            <a:ext cx="2333951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64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558B0-0B2C-BABF-3F5E-F37A78B7A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76BF0C-8672-8A52-2148-C9B64D419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B964E-FE21-E475-2B08-B6740202747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22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556546-2AAB-C83C-4412-3DA698DD8F2D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/>
              <a:t>Kafka-</a:t>
            </a:r>
            <a:r>
              <a:rPr lang="es-ES" b="1" err="1"/>
              <a:t>config</a:t>
            </a:r>
            <a:r>
              <a:rPr lang="es-ES" b="1"/>
              <a:t>-streams: </a:t>
            </a:r>
            <a:r>
              <a:rPr lang="es-ES" b="1" err="1"/>
              <a:t>Proves</a:t>
            </a:r>
            <a:r>
              <a:rPr lang="es-ES" b="1"/>
              <a:t> </a:t>
            </a:r>
            <a:r>
              <a:rPr lang="es-ES" b="1" err="1"/>
              <a:t>amb</a:t>
            </a:r>
            <a:r>
              <a:rPr lang="es-ES" b="1"/>
              <a:t> </a:t>
            </a:r>
            <a:r>
              <a:rPr lang="es-ES" b="1" err="1"/>
              <a:t>Postman</a:t>
            </a:r>
            <a:endParaRPr lang="es-ES" sz="1800" b="1" i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A10B92-6F17-DE23-6D08-C70162A1B0B4}"/>
              </a:ext>
            </a:extLst>
          </p:cNvPr>
          <p:cNvSpPr txBox="1"/>
          <p:nvPr/>
        </p:nvSpPr>
        <p:spPr>
          <a:xfrm>
            <a:off x="396000" y="1677024"/>
            <a:ext cx="842796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/>
              <a:t>Una vegada </a:t>
            </a:r>
            <a:r>
              <a:rPr lang="es-ES" sz="1400" err="1"/>
              <a:t>temens</a:t>
            </a:r>
            <a:r>
              <a:rPr lang="es-ES" sz="1400"/>
              <a:t> a </a:t>
            </a:r>
            <a:r>
              <a:rPr lang="es-ES" sz="1400" err="1"/>
              <a:t>l'app</a:t>
            </a:r>
            <a:r>
              <a:rPr lang="es-ES" sz="1400"/>
              <a:t> </a:t>
            </a:r>
            <a:r>
              <a:rPr lang="es-ES" sz="1400" err="1"/>
              <a:t>corrent</a:t>
            </a:r>
            <a:r>
              <a:rPr lang="es-ES" sz="1400"/>
              <a:t>, des de </a:t>
            </a:r>
            <a:r>
              <a:rPr lang="es-ES" sz="1400" err="1"/>
              <a:t>Postman</a:t>
            </a:r>
            <a:r>
              <a:rPr lang="es-ES" sz="1400"/>
              <a:t> </a:t>
            </a:r>
            <a:r>
              <a:rPr lang="es-ES" sz="1400" err="1"/>
              <a:t>hem</a:t>
            </a:r>
            <a:r>
              <a:rPr lang="es-ES" sz="1400"/>
              <a:t> de crear una nova </a:t>
            </a:r>
            <a:r>
              <a:rPr lang="es-ES" sz="1400" err="1"/>
              <a:t>peticion</a:t>
            </a:r>
            <a:r>
              <a:rPr lang="es-ES" sz="1400"/>
              <a:t> POST i posar </a:t>
            </a:r>
            <a:r>
              <a:rPr lang="es-ES" sz="1400" err="1"/>
              <a:t>l'URL</a:t>
            </a:r>
            <a:r>
              <a:rPr lang="es-ES" sz="1400"/>
              <a:t> de la </a:t>
            </a:r>
            <a:r>
              <a:rPr lang="es-ES" sz="1400" err="1"/>
              <a:t>nostra</a:t>
            </a:r>
            <a:r>
              <a:rPr lang="es-ES" sz="1400"/>
              <a:t> </a:t>
            </a:r>
            <a:r>
              <a:rPr lang="es-ES" sz="1400" err="1"/>
              <a:t>aplicació</a:t>
            </a:r>
            <a:r>
              <a:rPr lang="es-ES" sz="1400"/>
              <a:t>. En el </a:t>
            </a:r>
            <a:r>
              <a:rPr lang="es-ES" sz="1400" err="1"/>
              <a:t>meu</a:t>
            </a:r>
            <a:r>
              <a:rPr lang="es-ES" sz="1400"/>
              <a:t> cas </a:t>
            </a:r>
            <a:r>
              <a:rPr lang="es-ES" sz="1400" err="1"/>
              <a:t>és</a:t>
            </a:r>
            <a:r>
              <a:rPr lang="es-ES" sz="1400"/>
              <a:t>:</a:t>
            </a:r>
          </a:p>
          <a:p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hlinkClick r:id="rId2"/>
              </a:rPr>
              <a:t>http://localhost:8080/kafka/publish</a:t>
            </a:r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/>
          </a:p>
          <a:p>
            <a:r>
              <a:rPr lang="es-ES" sz="1400" i="1"/>
              <a:t>I </a:t>
            </a:r>
            <a:r>
              <a:rPr lang="es-ES" sz="1400" i="1" err="1"/>
              <a:t>hem</a:t>
            </a:r>
            <a:r>
              <a:rPr lang="es-ES" sz="1400" i="1"/>
              <a:t> de posar-</a:t>
            </a:r>
            <a:r>
              <a:rPr lang="es-ES" sz="1400" i="1" err="1"/>
              <a:t>li</a:t>
            </a:r>
            <a:r>
              <a:rPr lang="es-ES" sz="1400" i="1"/>
              <a:t> un payload JSON </a:t>
            </a:r>
            <a:r>
              <a:rPr lang="es-ES" sz="1400" i="1" err="1"/>
              <a:t>amb</a:t>
            </a:r>
            <a:r>
              <a:rPr lang="es-ES" sz="1400" i="1"/>
              <a:t> </a:t>
            </a:r>
            <a:r>
              <a:rPr lang="es-ES" sz="1400" i="1" err="1"/>
              <a:t>els</a:t>
            </a:r>
            <a:r>
              <a:rPr lang="es-ES" sz="1400" i="1"/>
              <a:t> </a:t>
            </a:r>
            <a:r>
              <a:rPr lang="es-ES" sz="1400" i="1" err="1"/>
              <a:t>camps</a:t>
            </a:r>
            <a:r>
              <a:rPr lang="es-ES" sz="1400" i="1"/>
              <a:t> i </a:t>
            </a:r>
            <a:r>
              <a:rPr lang="es-ES" sz="1400" i="1" err="1"/>
              <a:t>tipus</a:t>
            </a:r>
            <a:r>
              <a:rPr lang="es-ES" sz="1400" i="1"/>
              <a:t> de dades </a:t>
            </a:r>
            <a:r>
              <a:rPr lang="es-ES" sz="1400" i="1" err="1"/>
              <a:t>corresponents</a:t>
            </a:r>
            <a:r>
              <a:rPr lang="es-ES" sz="1400" i="1"/>
              <a:t>. En </a:t>
            </a:r>
            <a:r>
              <a:rPr lang="es-ES" sz="1400" i="1" err="1"/>
              <a:t>aquest</a:t>
            </a:r>
            <a:r>
              <a:rPr lang="es-ES" sz="1400" i="1"/>
              <a:t> </a:t>
            </a:r>
            <a:r>
              <a:rPr lang="es-ES" sz="1400" i="1" err="1"/>
              <a:t>exemple</a:t>
            </a:r>
            <a:r>
              <a:rPr lang="es-ES" sz="1400" i="1"/>
              <a:t> el </a:t>
            </a:r>
            <a:r>
              <a:rPr lang="es-ES" sz="1400" i="1" err="1"/>
              <a:t>següent</a:t>
            </a:r>
            <a:r>
              <a:rPr lang="es-ES" sz="1400" i="1"/>
              <a:t> cos per a la </a:t>
            </a:r>
            <a:r>
              <a:rPr lang="es-ES" sz="1400" i="1" err="1"/>
              <a:t>petició</a:t>
            </a:r>
            <a:r>
              <a:rPr lang="es-ES" sz="1400" i="1"/>
              <a:t> HTTP, </a:t>
            </a:r>
            <a:r>
              <a:rPr lang="es-ES" sz="1400" i="1" err="1"/>
              <a:t>és</a:t>
            </a:r>
            <a:r>
              <a:rPr lang="es-ES" sz="1400" i="1"/>
              <a:t> </a:t>
            </a:r>
            <a:r>
              <a:rPr lang="es-ES" sz="1400" i="1" err="1"/>
              <a:t>valgut</a:t>
            </a:r>
            <a:r>
              <a:rPr lang="es-ES" sz="1400" i="1"/>
              <a:t>:</a:t>
            </a:r>
            <a:endParaRPr lang="es-ES" sz="1400"/>
          </a:p>
          <a:p>
            <a:r>
              <a:rPr lang="en-US" sz="1400"/>
              <a:t>{</a:t>
            </a:r>
          </a:p>
          <a:p>
            <a:r>
              <a:rPr lang="en-US" sz="1400"/>
              <a:t>  "id": "msg-550e8400-e29b",</a:t>
            </a:r>
          </a:p>
          <a:p>
            <a:r>
              <a:rPr lang="en-US" sz="1400"/>
              <a:t>  "message": "Hola, </a:t>
            </a:r>
            <a:r>
              <a:rPr lang="en-US" sz="1400" err="1"/>
              <a:t>este</a:t>
            </a:r>
            <a:r>
              <a:rPr lang="en-US" sz="1400"/>
              <a:t> es un </a:t>
            </a:r>
            <a:r>
              <a:rPr lang="en-US" sz="1400" err="1"/>
              <a:t>mensaje</a:t>
            </a:r>
            <a:r>
              <a:rPr lang="en-US" sz="1400"/>
              <a:t> de </a:t>
            </a:r>
            <a:r>
              <a:rPr lang="en-US" sz="1400" err="1"/>
              <a:t>prueba</a:t>
            </a:r>
            <a:r>
              <a:rPr lang="en-US" sz="1400"/>
              <a:t> para Kafka.",</a:t>
            </a:r>
          </a:p>
          <a:p>
            <a:r>
              <a:rPr lang="en-US" sz="1400"/>
              <a:t>  "timestamp": 1741179600000,</a:t>
            </a:r>
          </a:p>
          <a:p>
            <a:r>
              <a:rPr lang="en-US" sz="1400"/>
              <a:t>  "</a:t>
            </a:r>
            <a:r>
              <a:rPr lang="en-US" sz="1400" err="1"/>
              <a:t>docType</a:t>
            </a:r>
            <a:r>
              <a:rPr lang="en-US" sz="1400"/>
              <a:t>": "DNI",</a:t>
            </a:r>
          </a:p>
          <a:p>
            <a:r>
              <a:rPr lang="en-US" sz="1400"/>
              <a:t>  "</a:t>
            </a:r>
            <a:r>
              <a:rPr lang="en-US" sz="1400" err="1"/>
              <a:t>docNumber</a:t>
            </a:r>
            <a:r>
              <a:rPr lang="en-US" sz="1400"/>
              <a:t>": "12345678X",</a:t>
            </a:r>
          </a:p>
          <a:p>
            <a:r>
              <a:rPr lang="en-US" sz="1400"/>
              <a:t>  "</a:t>
            </a:r>
            <a:r>
              <a:rPr lang="en-US" sz="1400" err="1"/>
              <a:t>accountId</a:t>
            </a:r>
            <a:r>
              <a:rPr lang="en-US" sz="1400"/>
              <a:t>": "ACC-9921",</a:t>
            </a:r>
          </a:p>
          <a:p>
            <a:r>
              <a:rPr lang="en-US" sz="1400"/>
              <a:t>  "email": "usuario@ejemplo.com"</a:t>
            </a:r>
          </a:p>
          <a:p>
            <a:r>
              <a:rPr lang="en-US" sz="1400"/>
              <a:t>}</a:t>
            </a:r>
          </a:p>
          <a:p>
            <a:endParaRPr lang="en-US" sz="1400"/>
          </a:p>
          <a:p>
            <a:endParaRPr lang="en-US" sz="1400"/>
          </a:p>
          <a:p>
            <a:endParaRPr lang="es-E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65609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55DB0-3B49-E0DC-2977-0B374713C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36AF9F-4924-08E5-F56A-CD9D0FA72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CECF6-C8CE-7021-A7BE-904D1A83113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23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8EF95D-097B-7C92-A2B3-57539B885B65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/>
              <a:t>Kafka-</a:t>
            </a:r>
            <a:r>
              <a:rPr lang="es-ES" b="1" err="1"/>
              <a:t>config</a:t>
            </a:r>
            <a:r>
              <a:rPr lang="es-ES" b="1"/>
              <a:t>-streams: </a:t>
            </a:r>
            <a:r>
              <a:rPr lang="es-ES" b="1" err="1"/>
              <a:t>Proves</a:t>
            </a:r>
            <a:r>
              <a:rPr lang="es-ES" b="1"/>
              <a:t> </a:t>
            </a:r>
            <a:r>
              <a:rPr lang="es-ES" b="1" err="1"/>
              <a:t>amb</a:t>
            </a:r>
            <a:r>
              <a:rPr lang="es-ES" b="1"/>
              <a:t> </a:t>
            </a:r>
            <a:r>
              <a:rPr lang="es-ES" b="1" err="1"/>
              <a:t>Postman</a:t>
            </a:r>
            <a:endParaRPr lang="es-ES" sz="1800" b="1" i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1BB509-4773-0B8E-5163-01647F0B46A3}"/>
              </a:ext>
            </a:extLst>
          </p:cNvPr>
          <p:cNvSpPr txBox="1"/>
          <p:nvPr/>
        </p:nvSpPr>
        <p:spPr>
          <a:xfrm>
            <a:off x="396000" y="1677024"/>
            <a:ext cx="842796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Fent </a:t>
            </a:r>
            <a:r>
              <a:rPr lang="en-US" sz="1400" err="1"/>
              <a:t>servir</a:t>
            </a:r>
            <a:r>
              <a:rPr lang="en-US" sz="1400"/>
              <a:t> </a:t>
            </a:r>
            <a:r>
              <a:rPr lang="en-US" sz="1400" err="1"/>
              <a:t>aquest</a:t>
            </a:r>
            <a:r>
              <a:rPr lang="en-US" sz="1400"/>
              <a:t> </a:t>
            </a:r>
            <a:r>
              <a:rPr lang="en-US" sz="1400" err="1"/>
              <a:t>artefacte</a:t>
            </a:r>
            <a:r>
              <a:rPr lang="en-US" sz="1400"/>
              <a:t>, hem de </a:t>
            </a:r>
            <a:r>
              <a:rPr lang="en-US" sz="1400" err="1"/>
              <a:t>recordar</a:t>
            </a:r>
            <a:r>
              <a:rPr lang="en-US" sz="1400"/>
              <a:t> </a:t>
            </a:r>
            <a:r>
              <a:rPr lang="en-US" sz="1400" err="1"/>
              <a:t>que</a:t>
            </a:r>
            <a:r>
              <a:rPr lang="en-US" sz="1400"/>
              <a:t> </a:t>
            </a:r>
            <a:r>
              <a:rPr lang="en-US" sz="1400" err="1"/>
              <a:t>en</a:t>
            </a:r>
            <a:r>
              <a:rPr lang="en-US" sz="1400"/>
              <a:t> </a:t>
            </a:r>
            <a:r>
              <a:rPr lang="en-US" sz="1400" err="1"/>
              <a:t>el</a:t>
            </a:r>
            <a:r>
              <a:rPr lang="en-US" sz="1400"/>
              <a:t> </a:t>
            </a:r>
            <a:r>
              <a:rPr lang="en-US" sz="1400" err="1"/>
              <a:t>fitxer</a:t>
            </a:r>
            <a:r>
              <a:rPr lang="en-US" sz="1400"/>
              <a:t> de </a:t>
            </a:r>
            <a:r>
              <a:rPr lang="en-US" sz="1400" err="1"/>
              <a:t>configuració</a:t>
            </a:r>
            <a:r>
              <a:rPr lang="en-US" sz="1400"/>
              <a:t>, hi ha </a:t>
            </a:r>
            <a:r>
              <a:rPr lang="en-US" sz="1400" err="1"/>
              <a:t>operacions</a:t>
            </a:r>
            <a:r>
              <a:rPr lang="en-US" sz="1400"/>
              <a:t> les quals </a:t>
            </a:r>
            <a:r>
              <a:rPr lang="en-US" sz="1400" err="1"/>
              <a:t>determinaran</a:t>
            </a:r>
            <a:r>
              <a:rPr lang="en-US" sz="1400"/>
              <a:t> la </a:t>
            </a:r>
            <a:r>
              <a:rPr lang="en-US" sz="1400" err="1"/>
              <a:t>sortida</a:t>
            </a:r>
            <a:r>
              <a:rPr lang="en-US" sz="1400"/>
              <a:t> </a:t>
            </a:r>
            <a:r>
              <a:rPr lang="en-US" sz="1400" err="1"/>
              <a:t>en</a:t>
            </a:r>
            <a:r>
              <a:rPr lang="en-US" sz="1400"/>
              <a:t> </a:t>
            </a:r>
            <a:r>
              <a:rPr lang="en-US" sz="1400" err="1"/>
              <a:t>els</a:t>
            </a:r>
            <a:r>
              <a:rPr lang="en-US" sz="1400"/>
              <a:t> Topics </a:t>
            </a:r>
            <a:r>
              <a:rPr lang="en-US" sz="1400" err="1"/>
              <a:t>que</a:t>
            </a:r>
            <a:r>
              <a:rPr lang="en-US" sz="1400"/>
              <a:t> </a:t>
            </a:r>
            <a:r>
              <a:rPr lang="en-US" sz="1400" err="1"/>
              <a:t>hàgim</a:t>
            </a:r>
            <a:r>
              <a:rPr lang="en-US" sz="1400"/>
              <a:t> </a:t>
            </a:r>
            <a:r>
              <a:rPr lang="en-US" sz="1400" err="1"/>
              <a:t>indicat</a:t>
            </a:r>
            <a:r>
              <a:rPr lang="en-US" sz="1400"/>
              <a:t>. En </a:t>
            </a:r>
            <a:r>
              <a:rPr lang="en-US" sz="1400" err="1"/>
              <a:t>el</a:t>
            </a:r>
            <a:r>
              <a:rPr lang="en-US" sz="1400"/>
              <a:t> meu </a:t>
            </a:r>
            <a:r>
              <a:rPr lang="en-US" sz="1400" err="1"/>
              <a:t>exemple</a:t>
            </a:r>
            <a:r>
              <a:rPr lang="en-US" sz="1400"/>
              <a:t>, </a:t>
            </a:r>
            <a:r>
              <a:rPr lang="en-US" sz="1400" err="1"/>
              <a:t>deixi</a:t>
            </a:r>
            <a:r>
              <a:rPr lang="en-US" sz="1400"/>
              <a:t> les </a:t>
            </a:r>
            <a:r>
              <a:rPr lang="en-US" sz="1400" err="1"/>
              <a:t>configuracions</a:t>
            </a:r>
            <a:r>
              <a:rPr lang="en-US" sz="1400"/>
              <a:t> per </a:t>
            </a:r>
            <a:r>
              <a:rPr lang="en-US" sz="1400" err="1"/>
              <a:t>defecte</a:t>
            </a:r>
            <a:r>
              <a:rPr lang="en-US" sz="1400"/>
              <a:t> del </a:t>
            </a:r>
            <a:r>
              <a:rPr lang="en-US" sz="1400" err="1"/>
              <a:t>fitxer</a:t>
            </a:r>
            <a:r>
              <a:rPr lang="en-US" sz="1400"/>
              <a:t>. Per tant, </a:t>
            </a:r>
            <a:r>
              <a:rPr lang="en-US" sz="1400" err="1"/>
              <a:t>en</a:t>
            </a:r>
            <a:r>
              <a:rPr lang="en-US" sz="1400"/>
              <a:t> </a:t>
            </a:r>
            <a:r>
              <a:rPr lang="en-US" sz="1400" err="1"/>
              <a:t>enviar</a:t>
            </a:r>
            <a:r>
              <a:rPr lang="en-US" sz="1400"/>
              <a:t> la </a:t>
            </a:r>
            <a:r>
              <a:rPr lang="en-US" sz="1400" err="1"/>
              <a:t>peticion</a:t>
            </a:r>
            <a:r>
              <a:rPr lang="en-US" sz="1400"/>
              <a:t> via Postman, al Control Center </a:t>
            </a:r>
            <a:r>
              <a:rPr lang="en-US" sz="1400" err="1"/>
              <a:t>Podem</a:t>
            </a:r>
            <a:r>
              <a:rPr lang="en-US" sz="1400"/>
              <a:t> </a:t>
            </a:r>
            <a:r>
              <a:rPr lang="en-US" sz="1400" err="1"/>
              <a:t>trobar</a:t>
            </a:r>
            <a:r>
              <a:rPr lang="en-US" sz="1400"/>
              <a:t> </a:t>
            </a:r>
            <a:r>
              <a:rPr lang="en-US" sz="1400" err="1"/>
              <a:t>el</a:t>
            </a:r>
            <a:r>
              <a:rPr lang="en-US" sz="1400"/>
              <a:t> </a:t>
            </a:r>
            <a:r>
              <a:rPr lang="en-US" sz="1400" err="1"/>
              <a:t>següent</a:t>
            </a:r>
            <a:r>
              <a:rPr lang="en-US" sz="1400"/>
              <a:t> </a:t>
            </a:r>
            <a:r>
              <a:rPr lang="en-US" sz="1400" err="1"/>
              <a:t>missatge</a:t>
            </a:r>
            <a:r>
              <a:rPr lang="en-US" sz="1400"/>
              <a:t>:</a:t>
            </a:r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r>
              <a:rPr lang="en-US" sz="1400"/>
              <a:t>{</a:t>
            </a:r>
          </a:p>
          <a:p>
            <a:r>
              <a:rPr lang="en-US" sz="1400"/>
              <a:t>    "id": "msg-550e8400-e29b", // Este campo </a:t>
            </a:r>
            <a:r>
              <a:rPr lang="en-US" sz="1400" err="1"/>
              <a:t>esta</a:t>
            </a:r>
            <a:r>
              <a:rPr lang="en-US" sz="1400"/>
              <a:t> </a:t>
            </a:r>
            <a:r>
              <a:rPr lang="en-US" sz="1400" err="1"/>
              <a:t>copiado</a:t>
            </a:r>
            <a:r>
              <a:rPr lang="en-US" sz="1400"/>
              <a:t> </a:t>
            </a:r>
          </a:p>
          <a:p>
            <a:r>
              <a:rPr lang="en-US" sz="1400"/>
              <a:t>    "</a:t>
            </a:r>
            <a:r>
              <a:rPr lang="en-US" sz="1400" err="1"/>
              <a:t>customerKey</a:t>
            </a:r>
            <a:r>
              <a:rPr lang="en-US" sz="1400"/>
              <a:t>": "DNI:12345678X", // Este </a:t>
            </a:r>
            <a:r>
              <a:rPr lang="en-US" sz="1400" err="1"/>
              <a:t>otro</a:t>
            </a:r>
            <a:r>
              <a:rPr lang="en-US" sz="1400"/>
              <a:t> </a:t>
            </a:r>
            <a:r>
              <a:rPr lang="en-US" sz="1400" err="1"/>
              <a:t>esta</a:t>
            </a:r>
            <a:r>
              <a:rPr lang="en-US" sz="1400"/>
              <a:t> </a:t>
            </a:r>
            <a:r>
              <a:rPr lang="en-US" sz="1400" err="1"/>
              <a:t>concatenado</a:t>
            </a:r>
            <a:endParaRPr lang="en-US" sz="1400"/>
          </a:p>
          <a:p>
            <a:r>
              <a:rPr lang="en-US" sz="1400"/>
              <a:t>    "</a:t>
            </a:r>
            <a:r>
              <a:rPr lang="en-US" sz="1400" err="1"/>
              <a:t>officeCode</a:t>
            </a:r>
            <a:r>
              <a:rPr lang="en-US" sz="1400"/>
              <a:t>": "ACC-", // Este </a:t>
            </a:r>
            <a:r>
              <a:rPr lang="en-US" sz="1400" err="1"/>
              <a:t>esta</a:t>
            </a:r>
            <a:r>
              <a:rPr lang="en-US" sz="1400"/>
              <a:t> con </a:t>
            </a:r>
            <a:r>
              <a:rPr lang="en-US" sz="1400" err="1"/>
              <a:t>prefijo</a:t>
            </a:r>
            <a:r>
              <a:rPr lang="en-US" sz="1400"/>
              <a:t> SIN </a:t>
            </a:r>
            <a:r>
              <a:rPr lang="en-US" sz="1400" err="1"/>
              <a:t>copiar</a:t>
            </a:r>
            <a:endParaRPr lang="en-US" sz="1400"/>
          </a:p>
          <a:p>
            <a:r>
              <a:rPr lang="en-US" sz="1400"/>
              <a:t>    "</a:t>
            </a:r>
            <a:r>
              <a:rPr lang="en-US" sz="1400" err="1"/>
              <a:t>customerIdHash</a:t>
            </a:r>
            <a:r>
              <a:rPr lang="en-US" sz="1400"/>
              <a:t>": "33f0e23066efe9652f3e3d52e095dd1e5f5e27372e13b43968c6a4ae0146141d", // Este </a:t>
            </a:r>
            <a:r>
              <a:rPr lang="en-US" sz="1400" err="1"/>
              <a:t>esta</a:t>
            </a:r>
            <a:r>
              <a:rPr lang="en-US" sz="1400"/>
              <a:t> </a:t>
            </a:r>
            <a:r>
              <a:rPr lang="en-US" sz="1400" err="1"/>
              <a:t>hasheado</a:t>
            </a:r>
            <a:endParaRPr lang="en-US" sz="1400"/>
          </a:p>
          <a:p>
            <a:r>
              <a:rPr lang="en-US" sz="1400"/>
              <a:t>    "</a:t>
            </a:r>
            <a:r>
              <a:rPr lang="en-US" sz="1400" err="1"/>
              <a:t>emailMasked</a:t>
            </a:r>
            <a:r>
              <a:rPr lang="en-US" sz="1400"/>
              <a:t>": "us***“ // Y </a:t>
            </a:r>
            <a:r>
              <a:rPr lang="en-US" sz="1400" err="1"/>
              <a:t>este</a:t>
            </a:r>
            <a:r>
              <a:rPr lang="en-US" sz="1400"/>
              <a:t> </a:t>
            </a:r>
            <a:r>
              <a:rPr lang="en-US" sz="1400" err="1"/>
              <a:t>esta</a:t>
            </a:r>
            <a:r>
              <a:rPr lang="en-US" sz="1400"/>
              <a:t> </a:t>
            </a:r>
            <a:r>
              <a:rPr lang="en-US" sz="1400" err="1"/>
              <a:t>enmascarado</a:t>
            </a:r>
            <a:endParaRPr lang="en-US" sz="1400"/>
          </a:p>
          <a:p>
            <a:r>
              <a:rPr lang="en-US" sz="1400"/>
              <a:t>}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7DBA0D4-195A-CE5C-239B-00497E801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631131"/>
            <a:ext cx="5989320" cy="233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23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A05FB-4C9A-CE62-15B7-C1124FD9F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4520AB-D3D5-D6D9-06C8-2E6F3E012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Configuracions</a:t>
            </a:r>
            <a:r>
              <a:rPr lang="es-ES_tradnl"/>
              <a:t> </a:t>
            </a:r>
            <a:r>
              <a:rPr lang="es-ES_tradnl" err="1"/>
              <a:t>dels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A75D8-344D-E616-7B17-930E9A7710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24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638E8F-80D5-416F-1DCE-175B01BB06E9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/>
              <a:t>Kafka-</a:t>
            </a:r>
            <a:r>
              <a:rPr lang="es-ES" sz="1800" b="1" err="1"/>
              <a:t>config</a:t>
            </a:r>
            <a:r>
              <a:rPr lang="es-ES" sz="1800" b="1"/>
              <a:t>-streams-</a:t>
            </a:r>
            <a:r>
              <a:rPr lang="es-ES" sz="1800" b="1" err="1"/>
              <a:t>ktables</a:t>
            </a:r>
            <a:r>
              <a:rPr lang="es-ES" sz="1800" b="1"/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DC90E6-C9AB-A58B-DB8A-472D21413CD0}"/>
              </a:ext>
            </a:extLst>
          </p:cNvPr>
          <p:cNvSpPr txBox="1"/>
          <p:nvPr/>
        </p:nvSpPr>
        <p:spPr>
          <a:xfrm>
            <a:off x="481824" y="3083448"/>
            <a:ext cx="555428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err="1"/>
              <a:t>Table.topicName</a:t>
            </a:r>
            <a:r>
              <a:rPr lang="es-ES" sz="1400" b="1"/>
              <a:t>: </a:t>
            </a:r>
            <a:r>
              <a:rPr lang="es-ES" sz="1400" b="1" err="1"/>
              <a:t>nom</a:t>
            </a:r>
            <a:r>
              <a:rPr lang="es-ES" sz="1400" b="1"/>
              <a:t> del </a:t>
            </a:r>
            <a:r>
              <a:rPr lang="es-ES" sz="1400" b="1" err="1"/>
              <a:t>topic</a:t>
            </a:r>
            <a:r>
              <a:rPr lang="es-ES" sz="1400" b="1"/>
              <a:t> que </a:t>
            </a:r>
            <a:r>
              <a:rPr lang="es-ES" sz="1400" b="1" err="1"/>
              <a:t>utilitzés</a:t>
            </a:r>
            <a:r>
              <a:rPr lang="es-ES" sz="1400" b="1"/>
              <a:t> la </a:t>
            </a:r>
            <a:r>
              <a:rPr lang="es-ES" sz="1400" b="1" err="1"/>
              <a:t>Ktable</a:t>
            </a:r>
            <a:r>
              <a:rPr lang="es-ES" sz="1400" b="1"/>
              <a:t> </a:t>
            </a:r>
            <a:r>
              <a:rPr lang="es-ES" sz="1400" b="1" err="1"/>
              <a:t>com</a:t>
            </a:r>
            <a:r>
              <a:rPr lang="es-ES" sz="1400" b="1"/>
              <a:t> a </a:t>
            </a:r>
            <a:r>
              <a:rPr lang="es-ES" sz="1400" b="1" err="1"/>
              <a:t>sortida</a:t>
            </a:r>
            <a:r>
              <a:rPr lang="es-ES" sz="1400" b="1"/>
              <a:t>
</a:t>
            </a:r>
            <a:r>
              <a:rPr lang="es-ES" sz="1400" b="1" err="1"/>
              <a:t>Table.joinField</a:t>
            </a:r>
            <a:r>
              <a:rPr lang="es-ES" sz="1400" b="1"/>
              <a:t>: camp </a:t>
            </a:r>
            <a:r>
              <a:rPr lang="es-ES" sz="1400" b="1" err="1"/>
              <a:t>pel</a:t>
            </a:r>
            <a:r>
              <a:rPr lang="es-ES" sz="1400" b="1"/>
              <a:t> </a:t>
            </a:r>
            <a:r>
              <a:rPr lang="es-ES" sz="1400" b="1" err="1"/>
              <a:t>qual</a:t>
            </a:r>
            <a:r>
              <a:rPr lang="es-ES" sz="1400" b="1"/>
              <a:t> </a:t>
            </a:r>
            <a:r>
              <a:rPr lang="es-ES" sz="1400" b="1" err="1"/>
              <a:t>fer</a:t>
            </a:r>
            <a:r>
              <a:rPr lang="es-ES" sz="1400" b="1"/>
              <a:t> el </a:t>
            </a:r>
            <a:r>
              <a:rPr lang="es-ES" sz="1400" b="1" err="1"/>
              <a:t>join</a:t>
            </a:r>
            <a:r>
              <a:rPr lang="es-ES" sz="1400" b="1"/>
              <a:t> entre el </a:t>
            </a:r>
            <a:r>
              <a:rPr lang="es-ES" sz="1400" b="1" err="1"/>
              <a:t>Kstream</a:t>
            </a:r>
            <a:r>
              <a:rPr lang="es-ES" sz="1400" b="1"/>
              <a:t> i la </a:t>
            </a:r>
            <a:r>
              <a:rPr lang="es-ES" sz="1400" b="1" err="1"/>
              <a:t>Ktable</a:t>
            </a:r>
            <a:r>
              <a:rPr lang="es-ES" sz="1400" b="1"/>
              <a:t>. NECESSARI que </a:t>
            </a:r>
            <a:r>
              <a:rPr lang="es-ES" sz="1400" b="1" err="1"/>
              <a:t>siguin</a:t>
            </a:r>
            <a:r>
              <a:rPr lang="es-ES" sz="1400" b="1"/>
              <a:t> del </a:t>
            </a:r>
            <a:r>
              <a:rPr lang="es-ES" sz="1400" b="1" err="1"/>
              <a:t>mateix</a:t>
            </a:r>
            <a:r>
              <a:rPr lang="es-ES" sz="1400" b="1"/>
              <a:t> </a:t>
            </a:r>
            <a:r>
              <a:rPr lang="es-ES" sz="1400" b="1" err="1"/>
              <a:t>tipus</a:t>
            </a:r>
            <a:r>
              <a:rPr lang="es-ES" sz="1400" b="1"/>
              <a:t> de dada i </a:t>
            </a:r>
            <a:r>
              <a:rPr lang="es-ES" sz="1400" b="1" err="1"/>
              <a:t>nom</a:t>
            </a:r>
            <a:r>
              <a:rPr lang="es-ES" sz="1400" b="1"/>
              <a:t>.
</a:t>
            </a:r>
            <a:r>
              <a:rPr lang="es-ES" sz="1400" b="1" err="1"/>
              <a:t>Table.joinType</a:t>
            </a:r>
            <a:r>
              <a:rPr lang="es-ES" sz="1400" b="1"/>
              <a:t>: </a:t>
            </a:r>
            <a:r>
              <a:rPr lang="es-ES" sz="1400" b="1" err="1"/>
              <a:t>tipus</a:t>
            </a:r>
            <a:r>
              <a:rPr lang="es-ES" sz="1400" b="1"/>
              <a:t> d' unió entre el </a:t>
            </a:r>
            <a:r>
              <a:rPr lang="es-ES" sz="1400" b="1" err="1"/>
              <a:t>KStream</a:t>
            </a:r>
            <a:r>
              <a:rPr lang="es-ES" sz="1400" b="1"/>
              <a:t> i el </a:t>
            </a:r>
            <a:r>
              <a:rPr lang="es-ES" sz="1400" b="1" err="1"/>
              <a:t>KTable</a:t>
            </a:r>
            <a:endParaRPr lang="es-ES" sz="1400" b="1" i="1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B85BDE0-02B5-8AC7-F402-747D54641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24" y="1713509"/>
            <a:ext cx="4715533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87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9F80A-B1E8-B4A3-7FAE-A2EAEDF79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BD4731-0701-B551-8880-9BBD7F9BD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01484-D59B-C98F-BE21-6CBCA20436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25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4B0C6C-AE20-D34D-EB1D-4340F2B511C1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/>
              <a:t>Kafka-</a:t>
            </a:r>
            <a:r>
              <a:rPr lang="es-ES" b="1" err="1"/>
              <a:t>config</a:t>
            </a:r>
            <a:r>
              <a:rPr lang="es-ES" b="1"/>
              <a:t>-streams-</a:t>
            </a:r>
            <a:r>
              <a:rPr lang="es-ES" b="1" err="1"/>
              <a:t>ktable</a:t>
            </a:r>
            <a:r>
              <a:rPr lang="es-ES" b="1"/>
              <a:t>: </a:t>
            </a:r>
            <a:r>
              <a:rPr lang="es-ES" b="1" err="1"/>
              <a:t>Proves</a:t>
            </a:r>
            <a:r>
              <a:rPr lang="es-ES" b="1"/>
              <a:t> </a:t>
            </a:r>
            <a:r>
              <a:rPr lang="es-ES" b="1" err="1"/>
              <a:t>amb</a:t>
            </a:r>
            <a:r>
              <a:rPr lang="es-ES" b="1"/>
              <a:t> </a:t>
            </a:r>
            <a:r>
              <a:rPr lang="es-ES" b="1" err="1"/>
              <a:t>Postman</a:t>
            </a:r>
            <a:endParaRPr lang="es-ES" sz="1800" b="1" i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6A9062-301B-F3D1-5B18-ADAABD1C8CC8}"/>
              </a:ext>
            </a:extLst>
          </p:cNvPr>
          <p:cNvSpPr txBox="1"/>
          <p:nvPr/>
        </p:nvSpPr>
        <p:spPr>
          <a:xfrm>
            <a:off x="396000" y="1677024"/>
            <a:ext cx="842796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/>
              <a:t>Una vegada </a:t>
            </a:r>
            <a:r>
              <a:rPr lang="es-ES" sz="1400" err="1"/>
              <a:t>temens</a:t>
            </a:r>
            <a:r>
              <a:rPr lang="es-ES" sz="1400"/>
              <a:t> a </a:t>
            </a:r>
            <a:r>
              <a:rPr lang="es-ES" sz="1400" err="1"/>
              <a:t>l'app</a:t>
            </a:r>
            <a:r>
              <a:rPr lang="es-ES" sz="1400"/>
              <a:t> </a:t>
            </a:r>
            <a:r>
              <a:rPr lang="es-ES" sz="1400" err="1"/>
              <a:t>corrent</a:t>
            </a:r>
            <a:r>
              <a:rPr lang="es-ES" sz="1400"/>
              <a:t>, des de </a:t>
            </a:r>
            <a:r>
              <a:rPr lang="es-ES" sz="1400" err="1"/>
              <a:t>Postman</a:t>
            </a:r>
            <a:r>
              <a:rPr lang="es-ES" sz="1400"/>
              <a:t> </a:t>
            </a:r>
            <a:r>
              <a:rPr lang="es-ES" sz="1400" err="1"/>
              <a:t>hem</a:t>
            </a:r>
            <a:r>
              <a:rPr lang="es-ES" sz="1400"/>
              <a:t> de crear una nova </a:t>
            </a:r>
            <a:r>
              <a:rPr lang="es-ES" sz="1400" err="1"/>
              <a:t>peticion</a:t>
            </a:r>
            <a:r>
              <a:rPr lang="es-ES" sz="1400"/>
              <a:t> POST i posar </a:t>
            </a:r>
            <a:r>
              <a:rPr lang="es-ES" sz="1400" err="1"/>
              <a:t>l'URL</a:t>
            </a:r>
            <a:r>
              <a:rPr lang="es-ES" sz="1400"/>
              <a:t> de la </a:t>
            </a:r>
            <a:r>
              <a:rPr lang="es-ES" sz="1400" err="1"/>
              <a:t>nostra</a:t>
            </a:r>
            <a:r>
              <a:rPr lang="es-ES" sz="1400"/>
              <a:t> </a:t>
            </a:r>
            <a:r>
              <a:rPr lang="es-ES" sz="1400" err="1"/>
              <a:t>aplicació</a:t>
            </a:r>
            <a:r>
              <a:rPr lang="es-ES" sz="1400"/>
              <a:t>. En el </a:t>
            </a:r>
            <a:r>
              <a:rPr lang="es-ES" sz="1400" err="1"/>
              <a:t>meu</a:t>
            </a:r>
            <a:r>
              <a:rPr lang="es-ES" sz="1400"/>
              <a:t> cas </a:t>
            </a:r>
            <a:r>
              <a:rPr lang="es-ES" sz="1400" err="1"/>
              <a:t>és</a:t>
            </a:r>
            <a:r>
              <a:rPr lang="es-ES" sz="1400"/>
              <a:t>:</a:t>
            </a:r>
          </a:p>
          <a:p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hlinkClick r:id="rId2"/>
              </a:rPr>
              <a:t>http://localhost:8080/kafka/publish</a:t>
            </a:r>
            <a:endParaRPr lang="en-US" sz="1400"/>
          </a:p>
          <a:p>
            <a:endParaRPr lang="es-ES" sz="1400" i="1"/>
          </a:p>
          <a:p>
            <a:r>
              <a:rPr lang="es-ES" sz="1400"/>
              <a:t>I </a:t>
            </a:r>
            <a:r>
              <a:rPr lang="es-ES" sz="1400" err="1"/>
              <a:t>hem</a:t>
            </a:r>
            <a:r>
              <a:rPr lang="es-ES" sz="1400"/>
              <a:t> de posar-</a:t>
            </a:r>
            <a:r>
              <a:rPr lang="es-ES" sz="1400" err="1"/>
              <a:t>li</a:t>
            </a:r>
            <a:r>
              <a:rPr lang="es-ES" sz="1400"/>
              <a:t> un payload JSON </a:t>
            </a:r>
            <a:r>
              <a:rPr lang="es-ES" sz="1400" err="1"/>
              <a:t>amb</a:t>
            </a:r>
            <a:r>
              <a:rPr lang="es-ES" sz="1400"/>
              <a:t> </a:t>
            </a:r>
            <a:r>
              <a:rPr lang="es-ES" sz="1400" err="1"/>
              <a:t>els</a:t>
            </a:r>
            <a:r>
              <a:rPr lang="es-ES" sz="1400"/>
              <a:t> </a:t>
            </a:r>
            <a:r>
              <a:rPr lang="es-ES" sz="1400" err="1"/>
              <a:t>camps</a:t>
            </a:r>
            <a:r>
              <a:rPr lang="es-ES" sz="1400"/>
              <a:t> i </a:t>
            </a:r>
            <a:r>
              <a:rPr lang="es-ES" sz="1400" err="1"/>
              <a:t>tipus</a:t>
            </a:r>
            <a:r>
              <a:rPr lang="es-ES" sz="1400"/>
              <a:t> de dades </a:t>
            </a:r>
            <a:r>
              <a:rPr lang="es-ES" sz="1400" err="1"/>
              <a:t>corresponents</a:t>
            </a:r>
            <a:r>
              <a:rPr lang="es-ES" sz="1400"/>
              <a:t>. En </a:t>
            </a:r>
            <a:r>
              <a:rPr lang="es-ES" sz="1400" err="1"/>
              <a:t>aquest</a:t>
            </a:r>
            <a:r>
              <a:rPr lang="es-ES" sz="1400"/>
              <a:t> </a:t>
            </a:r>
            <a:r>
              <a:rPr lang="es-ES" sz="1400" err="1"/>
              <a:t>exemple</a:t>
            </a:r>
            <a:r>
              <a:rPr lang="es-ES" sz="1400"/>
              <a:t> el </a:t>
            </a:r>
            <a:r>
              <a:rPr lang="es-ES" sz="1400" err="1"/>
              <a:t>següent</a:t>
            </a:r>
            <a:r>
              <a:rPr lang="es-ES" sz="1400"/>
              <a:t> cos per a la </a:t>
            </a:r>
            <a:r>
              <a:rPr lang="es-ES" sz="1400" err="1"/>
              <a:t>petició</a:t>
            </a:r>
            <a:r>
              <a:rPr lang="es-ES" sz="1400"/>
              <a:t> HTTP, </a:t>
            </a:r>
            <a:r>
              <a:rPr lang="es-ES" sz="1400" err="1"/>
              <a:t>és</a:t>
            </a:r>
            <a:r>
              <a:rPr lang="es-ES" sz="1400"/>
              <a:t> </a:t>
            </a:r>
            <a:r>
              <a:rPr lang="es-ES" sz="1400" err="1"/>
              <a:t>valgut</a:t>
            </a:r>
            <a:r>
              <a:rPr lang="es-ES" sz="1400"/>
              <a:t>:</a:t>
            </a:r>
          </a:p>
          <a:p>
            <a:r>
              <a:rPr lang="en-US" sz="1400"/>
              <a:t>{</a:t>
            </a:r>
          </a:p>
          <a:p>
            <a:r>
              <a:rPr lang="en-US" sz="1400"/>
              <a:t>  "id": "cust-123",</a:t>
            </a:r>
          </a:p>
          <a:p>
            <a:r>
              <a:rPr lang="en-US" sz="1400"/>
              <a:t>  "message": "</a:t>
            </a:r>
            <a:r>
              <a:rPr lang="en-US" sz="1400" err="1"/>
              <a:t>Actualización</a:t>
            </a:r>
            <a:r>
              <a:rPr lang="en-US" sz="1400"/>
              <a:t> de </a:t>
            </a:r>
            <a:r>
              <a:rPr lang="en-US" sz="1400" err="1"/>
              <a:t>estado</a:t>
            </a:r>
            <a:r>
              <a:rPr lang="en-US" sz="1400"/>
              <a:t> de </a:t>
            </a:r>
            <a:r>
              <a:rPr lang="en-US" sz="1400" err="1"/>
              <a:t>cuenta</a:t>
            </a:r>
            <a:r>
              <a:rPr lang="en-US" sz="1400"/>
              <a:t> disponible.",</a:t>
            </a:r>
          </a:p>
          <a:p>
            <a:r>
              <a:rPr lang="en-US" sz="1400"/>
              <a:t>  "timestamp": 1741191000000,</a:t>
            </a:r>
          </a:p>
          <a:p>
            <a:r>
              <a:rPr lang="en-US" sz="1400"/>
              <a:t>  "</a:t>
            </a:r>
            <a:r>
              <a:rPr lang="en-US" sz="1400" err="1"/>
              <a:t>docType</a:t>
            </a:r>
            <a:r>
              <a:rPr lang="en-US" sz="1400"/>
              <a:t>": "PASAPORTE",</a:t>
            </a:r>
          </a:p>
          <a:p>
            <a:r>
              <a:rPr lang="en-US" sz="1400"/>
              <a:t>  "</a:t>
            </a:r>
            <a:r>
              <a:rPr lang="en-US" sz="1400" err="1"/>
              <a:t>docNumber</a:t>
            </a:r>
            <a:r>
              <a:rPr lang="en-US" sz="1400"/>
              <a:t>": "ABC123456",</a:t>
            </a:r>
          </a:p>
          <a:p>
            <a:r>
              <a:rPr lang="en-US" sz="1400"/>
              <a:t>  "</a:t>
            </a:r>
            <a:r>
              <a:rPr lang="en-US" sz="1400" err="1"/>
              <a:t>accountId</a:t>
            </a:r>
            <a:r>
              <a:rPr lang="en-US" sz="1400"/>
              <a:t>": "ACC-4455",</a:t>
            </a:r>
          </a:p>
          <a:p>
            <a:r>
              <a:rPr lang="en-US" sz="1400"/>
              <a:t>  "email": "soporte@banco.com"</a:t>
            </a:r>
          </a:p>
          <a:p>
            <a:r>
              <a:rPr lang="en-US" sz="1400"/>
              <a:t>}</a:t>
            </a:r>
          </a:p>
          <a:p>
            <a:endParaRPr lang="en-US" sz="1400"/>
          </a:p>
          <a:p>
            <a:endParaRPr lang="en-US" sz="1400"/>
          </a:p>
          <a:p>
            <a:endParaRPr lang="es-E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56428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D87F7-FFFC-738C-D785-8E84C2712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C6E7A1-6DAA-1184-7E77-D6960AA1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err="1"/>
              <a:t>Com</a:t>
            </a:r>
            <a:r>
              <a:rPr lang="es-ES_tradnl"/>
              <a:t> usar </a:t>
            </a:r>
            <a:r>
              <a:rPr lang="es-ES_tradnl" err="1"/>
              <a:t>els</a:t>
            </a:r>
            <a:r>
              <a:rPr lang="es-ES_tradnl"/>
              <a:t> </a:t>
            </a:r>
            <a:r>
              <a:rPr lang="es-ES_tradnl" err="1"/>
              <a:t>artefactes</a:t>
            </a:r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E4B3D-6B09-B7EF-FE7F-B6E4EE361A0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460662" y="6394351"/>
            <a:ext cx="574675" cy="476250"/>
          </a:xfrm>
        </p:spPr>
        <p:txBody>
          <a:bodyPr/>
          <a:lstStyle/>
          <a:p>
            <a:fld id="{69B21E42-62F0-4676-A3BA-8558C23736A5}" type="slidenum">
              <a:rPr lang="ca-ES" smtClean="0"/>
              <a:pPr/>
              <a:t>26</a:t>
            </a:fld>
            <a:endParaRPr lang="ca-E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70D106-8CF7-D84E-22FD-BA66C857A7D8}"/>
              </a:ext>
            </a:extLst>
          </p:cNvPr>
          <p:cNvSpPr txBox="1"/>
          <p:nvPr/>
        </p:nvSpPr>
        <p:spPr>
          <a:xfrm>
            <a:off x="396000" y="1107871"/>
            <a:ext cx="835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/>
              <a:t>Kafka-</a:t>
            </a:r>
            <a:r>
              <a:rPr lang="es-ES" b="1" err="1"/>
              <a:t>config</a:t>
            </a:r>
            <a:r>
              <a:rPr lang="es-ES" b="1"/>
              <a:t>-streams-</a:t>
            </a:r>
            <a:r>
              <a:rPr lang="es-ES" b="1" err="1"/>
              <a:t>ktable</a:t>
            </a:r>
            <a:r>
              <a:rPr lang="es-ES" b="1"/>
              <a:t>: </a:t>
            </a:r>
            <a:r>
              <a:rPr lang="es-ES" b="1" err="1"/>
              <a:t>Proves</a:t>
            </a:r>
            <a:r>
              <a:rPr lang="es-ES" b="1"/>
              <a:t> </a:t>
            </a:r>
            <a:r>
              <a:rPr lang="es-ES" b="1" err="1"/>
              <a:t>amb</a:t>
            </a:r>
            <a:r>
              <a:rPr lang="es-ES" b="1"/>
              <a:t> </a:t>
            </a:r>
            <a:r>
              <a:rPr lang="es-ES" b="1" err="1"/>
              <a:t>Postman</a:t>
            </a:r>
            <a:endParaRPr lang="es-ES" sz="1800" b="1" i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81132C-D057-381F-AED0-7A5E34F329EC}"/>
              </a:ext>
            </a:extLst>
          </p:cNvPr>
          <p:cNvSpPr txBox="1"/>
          <p:nvPr/>
        </p:nvSpPr>
        <p:spPr>
          <a:xfrm>
            <a:off x="396000" y="1677024"/>
            <a:ext cx="842796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err="1"/>
              <a:t>Addicionalment</a:t>
            </a:r>
            <a:r>
              <a:rPr lang="en-US" sz="1400"/>
              <a:t> per a </a:t>
            </a:r>
            <a:r>
              <a:rPr lang="en-US" sz="1400" err="1"/>
              <a:t>aquest</a:t>
            </a:r>
            <a:r>
              <a:rPr lang="en-US" sz="1400"/>
              <a:t> </a:t>
            </a:r>
            <a:r>
              <a:rPr lang="en-US" sz="1400" err="1"/>
              <a:t>exemple</a:t>
            </a:r>
            <a:r>
              <a:rPr lang="en-US" sz="1400"/>
              <a:t>, hem de </a:t>
            </a:r>
            <a:r>
              <a:rPr lang="en-US" sz="1400" err="1"/>
              <a:t>publicar</a:t>
            </a:r>
            <a:r>
              <a:rPr lang="en-US" sz="1400"/>
              <a:t> un </a:t>
            </a:r>
            <a:r>
              <a:rPr lang="en-US" sz="1400" err="1"/>
              <a:t>altre</a:t>
            </a:r>
            <a:r>
              <a:rPr lang="en-US" sz="1400"/>
              <a:t> </a:t>
            </a:r>
            <a:r>
              <a:rPr lang="en-US" sz="1400" err="1"/>
              <a:t>missatge</a:t>
            </a:r>
            <a:r>
              <a:rPr lang="en-US" sz="1400"/>
              <a:t> </a:t>
            </a:r>
            <a:r>
              <a:rPr lang="en-US" sz="1400" err="1"/>
              <a:t>però</a:t>
            </a:r>
            <a:r>
              <a:rPr lang="en-US" sz="1400"/>
              <a:t> a un </a:t>
            </a:r>
            <a:r>
              <a:rPr lang="en-US" sz="1400" err="1"/>
              <a:t>altre</a:t>
            </a:r>
            <a:r>
              <a:rPr lang="en-US" sz="1400"/>
              <a:t> topic per a </a:t>
            </a:r>
            <a:r>
              <a:rPr lang="en-US" sz="1400" err="1"/>
              <a:t>això</a:t>
            </a:r>
            <a:r>
              <a:rPr lang="en-US" sz="1400"/>
              <a:t> fem </a:t>
            </a:r>
            <a:r>
              <a:rPr lang="en-US" sz="1400" err="1"/>
              <a:t>servir</a:t>
            </a:r>
            <a:r>
              <a:rPr lang="en-US" sz="1400"/>
              <a:t> </a:t>
            </a:r>
            <a:r>
              <a:rPr lang="en-US" sz="1400" err="1"/>
              <a:t>el</a:t>
            </a:r>
            <a:r>
              <a:rPr lang="en-US" sz="1400"/>
              <a:t> </a:t>
            </a:r>
            <a:r>
              <a:rPr lang="en-US" sz="1400" err="1"/>
              <a:t>següent</a:t>
            </a:r>
            <a:r>
              <a:rPr lang="en-US" sz="1400"/>
              <a:t> URL a Postman.</a:t>
            </a:r>
          </a:p>
          <a:p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hlinkClick r:id="rId2"/>
              </a:rPr>
              <a:t>http://localhost:8080/customer</a:t>
            </a:r>
            <a:endParaRPr lang="en-US" sz="1400"/>
          </a:p>
          <a:p>
            <a:endParaRPr lang="es-ES" sz="1400" i="1"/>
          </a:p>
          <a:p>
            <a:r>
              <a:rPr lang="es-ES" sz="1400"/>
              <a:t>I </a:t>
            </a:r>
            <a:r>
              <a:rPr lang="es-ES" sz="1400" err="1"/>
              <a:t>hem</a:t>
            </a:r>
            <a:r>
              <a:rPr lang="es-ES" sz="1400"/>
              <a:t> de posar-</a:t>
            </a:r>
            <a:r>
              <a:rPr lang="es-ES" sz="1400" err="1"/>
              <a:t>li</a:t>
            </a:r>
            <a:r>
              <a:rPr lang="es-ES" sz="1400"/>
              <a:t> un payload JSON </a:t>
            </a:r>
            <a:r>
              <a:rPr lang="es-ES" sz="1400" err="1"/>
              <a:t>amb</a:t>
            </a:r>
            <a:r>
              <a:rPr lang="es-ES" sz="1400"/>
              <a:t> </a:t>
            </a:r>
            <a:r>
              <a:rPr lang="es-ES" sz="1400" err="1"/>
              <a:t>els</a:t>
            </a:r>
            <a:r>
              <a:rPr lang="es-ES" sz="1400"/>
              <a:t> </a:t>
            </a:r>
            <a:r>
              <a:rPr lang="es-ES" sz="1400" err="1"/>
              <a:t>camps</a:t>
            </a:r>
            <a:r>
              <a:rPr lang="es-ES" sz="1400"/>
              <a:t> i </a:t>
            </a:r>
            <a:r>
              <a:rPr lang="es-ES" sz="1400" err="1"/>
              <a:t>tipus</a:t>
            </a:r>
            <a:r>
              <a:rPr lang="es-ES" sz="1400"/>
              <a:t> de dades </a:t>
            </a:r>
            <a:r>
              <a:rPr lang="es-ES" sz="1400" err="1"/>
              <a:t>corresponents</a:t>
            </a:r>
            <a:r>
              <a:rPr lang="es-ES" sz="1400"/>
              <a:t>. En </a:t>
            </a:r>
            <a:r>
              <a:rPr lang="es-ES" sz="1400" err="1"/>
              <a:t>aquest</a:t>
            </a:r>
            <a:r>
              <a:rPr lang="es-ES" sz="1400"/>
              <a:t> </a:t>
            </a:r>
            <a:r>
              <a:rPr lang="es-ES" sz="1400" err="1"/>
              <a:t>exemple</a:t>
            </a:r>
            <a:r>
              <a:rPr lang="es-ES" sz="1400"/>
              <a:t> el </a:t>
            </a:r>
            <a:r>
              <a:rPr lang="es-ES" sz="1400" err="1"/>
              <a:t>següent</a:t>
            </a:r>
            <a:r>
              <a:rPr lang="es-ES" sz="1400"/>
              <a:t> cos per a la </a:t>
            </a:r>
            <a:r>
              <a:rPr lang="es-ES" sz="1400" err="1"/>
              <a:t>petició</a:t>
            </a:r>
            <a:r>
              <a:rPr lang="es-ES" sz="1400"/>
              <a:t> HTTP, </a:t>
            </a:r>
            <a:r>
              <a:rPr lang="es-ES" sz="1400" err="1"/>
              <a:t>és</a:t>
            </a:r>
            <a:r>
              <a:rPr lang="es-ES" sz="1400"/>
              <a:t> </a:t>
            </a:r>
            <a:r>
              <a:rPr lang="es-ES" sz="1400" err="1"/>
              <a:t>valgut</a:t>
            </a:r>
            <a:r>
              <a:rPr lang="es-ES" sz="1400"/>
              <a:t>:</a:t>
            </a:r>
          </a:p>
          <a:p>
            <a:r>
              <a:rPr lang="en-US" sz="1400"/>
              <a:t>{</a:t>
            </a:r>
          </a:p>
          <a:p>
            <a:r>
              <a:rPr lang="en-US" sz="1400"/>
              <a:t>  "id": "cust-123",</a:t>
            </a:r>
          </a:p>
          <a:p>
            <a:r>
              <a:rPr lang="en-US" sz="1400"/>
              <a:t>  "message": "Test simple",</a:t>
            </a:r>
          </a:p>
          <a:p>
            <a:r>
              <a:rPr lang="en-US" sz="1400"/>
              <a:t>  "timestamp": 1741191000000,</a:t>
            </a:r>
          </a:p>
          <a:p>
            <a:r>
              <a:rPr lang="en-US" sz="1400"/>
              <a:t>  "</a:t>
            </a:r>
            <a:r>
              <a:rPr lang="en-US" sz="1400" err="1"/>
              <a:t>docType</a:t>
            </a:r>
            <a:r>
              <a:rPr lang="en-US" sz="1400"/>
              <a:t>": "DNI",</a:t>
            </a:r>
          </a:p>
          <a:p>
            <a:r>
              <a:rPr lang="en-US" sz="1400"/>
              <a:t>  "</a:t>
            </a:r>
            <a:r>
              <a:rPr lang="en-US" sz="1400" err="1"/>
              <a:t>docNumber</a:t>
            </a:r>
            <a:r>
              <a:rPr lang="en-US" sz="1400"/>
              <a:t>": 123456,</a:t>
            </a:r>
          </a:p>
          <a:p>
            <a:r>
              <a:rPr lang="en-US" sz="1400"/>
              <a:t>  "</a:t>
            </a:r>
            <a:r>
              <a:rPr lang="en-US" sz="1400" err="1"/>
              <a:t>accountId</a:t>
            </a:r>
            <a:r>
              <a:rPr lang="en-US" sz="1400"/>
              <a:t>": 23,</a:t>
            </a:r>
          </a:p>
          <a:p>
            <a:r>
              <a:rPr lang="en-US" sz="1400"/>
              <a:t>  "email": "</a:t>
            </a:r>
            <a:r>
              <a:rPr lang="en-US" sz="1400" err="1"/>
              <a:t>pruebaMail@gmai</a:t>
            </a:r>
            <a:r>
              <a:rPr lang="en-US" sz="1400"/>
              <a:t>..com"</a:t>
            </a:r>
          </a:p>
          <a:p>
            <a:r>
              <a:rPr lang="en-US" sz="1400"/>
              <a:t>}</a:t>
            </a:r>
          </a:p>
          <a:p>
            <a:endParaRPr lang="en-US" sz="1400"/>
          </a:p>
          <a:p>
            <a:endParaRPr lang="en-US" sz="1400"/>
          </a:p>
          <a:p>
            <a:endParaRPr lang="es-E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84003808"/>
      </p:ext>
    </p:extLst>
  </p:cSld>
  <p:clrMapOvr>
    <a:masterClrMapping/>
  </p:clrMapOvr>
</p:sld>
</file>

<file path=ppt/theme/theme1.xml><?xml version="1.0" encoding="utf-8"?>
<a:theme xmlns:a="http://schemas.openxmlformats.org/drawingml/2006/main" name="1_Disseny per defecte">
  <a:themeElements>
    <a:clrScheme name="DEPARTAME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00000"/>
      </a:accent1>
      <a:accent2>
        <a:srgbClr val="CC0033"/>
      </a:accent2>
      <a:accent3>
        <a:srgbClr val="FFFFFF"/>
      </a:accent3>
      <a:accent4>
        <a:srgbClr val="000000"/>
      </a:accent4>
      <a:accent5>
        <a:srgbClr val="C0AAAA"/>
      </a:accent5>
      <a:accent6>
        <a:srgbClr val="8A002D"/>
      </a:accent6>
      <a:hlink>
        <a:srgbClr val="FF0000"/>
      </a:hlink>
      <a:folHlink>
        <a:srgbClr val="99CC00"/>
      </a:folHlink>
    </a:clrScheme>
    <a:fontScheme name="Custom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seny per defec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seny per defec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seny per defec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84858DAF6E5C4380C4570326BBD233" ma:contentTypeVersion="14" ma:contentTypeDescription="Create a new document." ma:contentTypeScope="" ma:versionID="6badada1da3d157f96131d0478b81765">
  <xsd:schema xmlns:xsd="http://www.w3.org/2001/XMLSchema" xmlns:xs="http://www.w3.org/2001/XMLSchema" xmlns:p="http://schemas.microsoft.com/office/2006/metadata/properties" xmlns:ns2="5d0ee1ac-0803-4a77-b07a-92d613f33fbe" xmlns:ns3="013407f8-56c1-4544-92db-1297f3f5d8cf" targetNamespace="http://schemas.microsoft.com/office/2006/metadata/properties" ma:root="true" ma:fieldsID="1c1fb56f43a1dac43c07632eddf711fc" ns2:_="" ns3:_="">
    <xsd:import namespace="5d0ee1ac-0803-4a77-b07a-92d613f33fbe"/>
    <xsd:import namespace="013407f8-56c1-4544-92db-1297f3f5d8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0ee1ac-0803-4a77-b07a-92d613f33f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d165d17-9b79-46c3-82b9-c927e733c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3407f8-56c1-4544-92db-1297f3f5d8c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ce6e37a-bb71-4378-ac6a-4f730d67166e}" ma:internalName="TaxCatchAll" ma:showField="CatchAllData" ma:web="013407f8-56c1-4544-92db-1297f3f5d8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0ee1ac-0803-4a77-b07a-92d613f33fbe">
      <Terms xmlns="http://schemas.microsoft.com/office/infopath/2007/PartnerControls"/>
    </lcf76f155ced4ddcb4097134ff3c332f>
    <TaxCatchAll xmlns="013407f8-56c1-4544-92db-1297f3f5d8c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86FAC1-5DE3-45BE-AFBA-4EC1B599FB97}">
  <ds:schemaRefs>
    <ds:schemaRef ds:uri="013407f8-56c1-4544-92db-1297f3f5d8cf"/>
    <ds:schemaRef ds:uri="5d0ee1ac-0803-4a77-b07a-92d613f33f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7545E01-BEE9-4C4E-A01D-423ECAD4220C}">
  <ds:schemaRefs>
    <ds:schemaRef ds:uri="013407f8-56c1-4544-92db-1297f3f5d8cf"/>
    <ds:schemaRef ds:uri="5d0ee1ac-0803-4a77-b07a-92d613f33fb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57701F-8FB9-4E76-93C1-655BC533D2D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2112</Words>
  <Application>Microsoft Office PowerPoint</Application>
  <PresentationFormat>On-screen Show (4:3)</PresentationFormat>
  <Paragraphs>204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Graphik Semibold</vt:lpstr>
      <vt:lpstr>Helvetica</vt:lpstr>
      <vt:lpstr>Helvetica Bold</vt:lpstr>
      <vt:lpstr>1_Disseny per defecte</vt:lpstr>
      <vt:lpstr>PowerPoint Presentation</vt:lpstr>
      <vt:lpstr>Que trobes en aquesta presentacion</vt:lpstr>
      <vt:lpstr>Requeriments per executar els artefactes</vt:lpstr>
      <vt:lpstr>Que són cadascun dels artefactes</vt:lpstr>
      <vt:lpstr>Configuracions dels artefactes</vt:lpstr>
      <vt:lpstr>Configuracions dels artefactes</vt:lpstr>
      <vt:lpstr>Configuracions dels artefactes</vt:lpstr>
      <vt:lpstr>Configuracions dels artefactes</vt:lpstr>
      <vt:lpstr>Configuracions dels artefactes</vt:lpstr>
      <vt:lpstr>Com usar els artefactes</vt:lpstr>
      <vt:lpstr>Configuracions dels artefactes</vt:lpstr>
      <vt:lpstr>Com usar els artefactes</vt:lpstr>
      <vt:lpstr>Com usar els artefactes</vt:lpstr>
      <vt:lpstr>Com usar els artefactes</vt:lpstr>
      <vt:lpstr>Com usar els artefactes</vt:lpstr>
      <vt:lpstr>Com usar els artefactes</vt:lpstr>
      <vt:lpstr>Configuracions dels artefactes</vt:lpstr>
      <vt:lpstr>Configuracions dels artefactes</vt:lpstr>
      <vt:lpstr>Configuracions dels artefactes</vt:lpstr>
      <vt:lpstr>Configuracions dels artefactes</vt:lpstr>
      <vt:lpstr>Configuracions dels artefactes</vt:lpstr>
      <vt:lpstr>Com usar els artefactes</vt:lpstr>
      <vt:lpstr>Com usar els artefactes</vt:lpstr>
      <vt:lpstr>Configuracions dels artefactes</vt:lpstr>
      <vt:lpstr>Com usar els artefactes</vt:lpstr>
      <vt:lpstr>Com usar els artefactes</vt:lpstr>
    </vt:vector>
  </TitlesOfParts>
  <Company>Generalitat de Catalunya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Aleix Sivera</dc:creator>
  <cp:lastModifiedBy>Nevado Martín, Juan</cp:lastModifiedBy>
  <cp:revision>1</cp:revision>
  <cp:lastPrinted>2024-10-28T12:04:37Z</cp:lastPrinted>
  <dcterms:created xsi:type="dcterms:W3CDTF">2010-05-03T13:01:16Z</dcterms:created>
  <dcterms:modified xsi:type="dcterms:W3CDTF">2026-03-22T08:34:37Z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2021-06-16T09:16:29Z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417cae0f-4ec0-400b-a217-14b72ca35518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0x0101004D84858DAF6E5C4380C4570326BBD233</vt:lpwstr>
  </property>
  <property fmtid="{D5CDD505-2E9C-101B-9397-08002B2CF9AE}" pid="10" name="MediaServiceImageTags">
    <vt:lpwstr/>
  </property>
</Properties>
</file>